
<file path=[Content_Types].xml><?xml version="1.0" encoding="utf-8"?>
<Types xmlns="http://schemas.openxmlformats.org/package/2006/content-types">
  <Default Extension="png" ContentType="image/png"/>
  <Default Extension="svg" ContentType="image/svg+xml"/>
  <Default Extension="jpeg" ContentType="image/jpeg"/>
  <Default Extension="emf" ContentType="image/x-emf"/>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7" r:id="rId3"/>
    <p:sldId id="310" r:id="rId4"/>
    <p:sldId id="258" r:id="rId5"/>
    <p:sldId id="311" r:id="rId6"/>
    <p:sldId id="298" r:id="rId7"/>
    <p:sldId id="305" r:id="rId8"/>
    <p:sldId id="289" r:id="rId9"/>
    <p:sldId id="312" r:id="rId1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5DB14AB6-6E3A-4F91-9670-CA6118F289BD}">
          <p14:sldIdLst>
            <p14:sldId id="256"/>
            <p14:sldId id="257"/>
            <p14:sldId id="310"/>
            <p14:sldId id="258"/>
            <p14:sldId id="311"/>
            <p14:sldId id="298"/>
            <p14:sldId id="305"/>
            <p14:sldId id="289"/>
            <p14:sldId id="312"/>
          </p14:sldIdLst>
        </p14:section>
        <p14:section name="Untitled Section" id="{8E2BCA45-C9A5-41AC-B348-9DFC4FA48EE2}">
          <p14:sldIdLst/>
        </p14:section>
      </p14:sectionLst>
    </p:ex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3" d="100"/>
          <a:sy n="103" d="100"/>
        </p:scale>
        <p:origin x="234" y="108"/>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a:t>Click to edit Master title style</a:t>
            </a:r>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a:t>Click to edit Master subtitle style</a:t>
            </a:r>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fld id="{C5024B88-8C1D-4E77-A380-EA0D504E5291}" type="datetimeFigureOut">
              <a:rPr lang="en-US" smtClean="0"/>
              <a:t>3/23/2022</a:t>
            </a:fld>
            <a:endParaRPr lang="en-US"/>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endParaRPr lang="en-US"/>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113EBD60-A118-4336-8428-BD6B711B6985}"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Vertical Text Placeholder 2"/>
          <p:cNvSpPr>
            <a:spLocks noGrp="1"/>
          </p:cNvSpPr>
          <p:nvPr>
            <p:ph type="body" orient="vert" idx="1"/>
          </p:nvPr>
        </p:nvSpPr>
        <p:spPr>
          <a:xfrm>
            <a:off x="457200" y="1481329"/>
            <a:ext cx="8229600" cy="4386071"/>
          </a:xfrm>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C5024B88-8C1D-4E77-A380-EA0D504E5291}" type="datetimeFigureOut">
              <a:rPr lang="en-US" smtClean="0"/>
              <a:t>3/23/2022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13EBD60-A118-4336-8428-BD6B711B6985}"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p>
            <a:r>
              <a:rPr kumimoji="0" lang="en-US"/>
              <a:t>Click to edit Master title style</a:t>
            </a:r>
          </a:p>
        </p:txBody>
      </p:sp>
      <p:sp>
        <p:nvSpPr>
          <p:cNvPr id="3" name="Vertical Text Placeholder 2"/>
          <p:cNvSpPr>
            <a:spLocks noGrp="1"/>
          </p:cNvSpPr>
          <p:nvPr>
            <p:ph type="body" orient="vert" idx="1"/>
          </p:nvPr>
        </p:nvSpPr>
        <p:spPr>
          <a:xfrm>
            <a:off x="457200" y="274641"/>
            <a:ext cx="6324600" cy="5592760"/>
          </a:xfrm>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C5024B88-8C1D-4E77-A380-EA0D504E5291}" type="datetimeFigureOut">
              <a:rPr lang="en-US" smtClean="0"/>
              <a:t>3/23/2022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13EBD60-A118-4336-8428-BD6B711B6985}"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C5024B88-8C1D-4E77-A380-EA0D504E5291}" type="datetimeFigureOut">
              <a:rPr lang="en-US" smtClean="0"/>
              <a:t>3/23/2022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13EBD60-A118-4336-8428-BD6B711B6985}" type="slidenum">
              <a:rPr lang="en-US" smtClean="0"/>
              <a:t>‹#›</a:t>
            </a:fld>
            <a:endParaRPr lang="en-US"/>
          </a:p>
        </p:txBody>
      </p:sp>
      <p:sp>
        <p:nvSpPr>
          <p:cNvPr id="7" name="Title 6"/>
          <p:cNvSpPr>
            <a:spLocks noGrp="1"/>
          </p:cNvSpPr>
          <p:nvPr>
            <p:ph type="title"/>
          </p:nvPr>
        </p:nvSpPr>
        <p:spPr/>
        <p:txBody>
          <a:bodyPr rtlCol="0"/>
          <a:lstStyle/>
          <a:p>
            <a:r>
              <a:rPr kumimoji="0" lang="en-US"/>
              <a:t>Click to edit Master title style</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a:t>Click to edit Master title style</a:t>
            </a:r>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a:t>Click to edit Master text styles</a:t>
            </a:r>
          </a:p>
        </p:txBody>
      </p:sp>
      <p:sp>
        <p:nvSpPr>
          <p:cNvPr id="4" name="Date Placeholder 3"/>
          <p:cNvSpPr>
            <a:spLocks noGrp="1"/>
          </p:cNvSpPr>
          <p:nvPr>
            <p:ph type="dt" sz="half" idx="10"/>
          </p:nvPr>
        </p:nvSpPr>
        <p:spPr/>
        <p:txBody>
          <a:bodyPr/>
          <a:lstStyle/>
          <a:p>
            <a:fld id="{C5024B88-8C1D-4E77-A380-EA0D504E5291}" type="datetimeFigureOut">
              <a:rPr lang="en-US" smtClean="0"/>
              <a:t>3/23/2022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13EBD60-A118-4336-8428-BD6B711B6985}" type="slidenum">
              <a:rPr lang="en-US" smtClean="0"/>
              <a:t>‹#›</a:t>
            </a:fld>
            <a:endParaRPr lang="en-US"/>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5" name="Date Placeholder 4"/>
          <p:cNvSpPr>
            <a:spLocks noGrp="1"/>
          </p:cNvSpPr>
          <p:nvPr>
            <p:ph type="dt" sz="half" idx="10"/>
          </p:nvPr>
        </p:nvSpPr>
        <p:spPr/>
        <p:txBody>
          <a:bodyPr/>
          <a:lstStyle/>
          <a:p>
            <a:fld id="{C5024B88-8C1D-4E77-A380-EA0D504E5291}" type="datetimeFigureOut">
              <a:rPr lang="en-US" smtClean="0"/>
              <a:t>3/23/2022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13EBD60-A118-4336-8428-BD6B711B6985}" type="slidenum">
              <a:rPr lang="en-US" smtClean="0"/>
              <a:t>‹#›</a:t>
            </a:fld>
            <a:endParaRPr lang="en-US"/>
          </a:p>
        </p:txBody>
      </p:sp>
      <p:sp>
        <p:nvSpPr>
          <p:cNvPr id="8" name="Title 7"/>
          <p:cNvSpPr>
            <a:spLocks noGrp="1"/>
          </p:cNvSpPr>
          <p:nvPr>
            <p:ph type="title"/>
          </p:nvPr>
        </p:nvSpPr>
        <p:spPr/>
        <p:txBody>
          <a:bodyPr rtlCol="0"/>
          <a:lstStyle/>
          <a:p>
            <a:r>
              <a:rPr kumimoji="0" lang="en-US"/>
              <a:t>Click to edit Master title style</a:t>
            </a:r>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a:t>Click to edit Master title style</a:t>
            </a:r>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7" name="Date Placeholder 6"/>
          <p:cNvSpPr>
            <a:spLocks noGrp="1"/>
          </p:cNvSpPr>
          <p:nvPr>
            <p:ph type="dt" sz="half" idx="10"/>
          </p:nvPr>
        </p:nvSpPr>
        <p:spPr/>
        <p:txBody>
          <a:bodyPr/>
          <a:lstStyle/>
          <a:p>
            <a:fld id="{C5024B88-8C1D-4E77-A380-EA0D504E5291}" type="datetimeFigureOut">
              <a:rPr lang="en-US" smtClean="0"/>
              <a:t>3/23/2022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13EBD60-A118-4336-8428-BD6B711B6985}"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C5024B88-8C1D-4E77-A380-EA0D504E5291}" type="datetimeFigureOut">
              <a:rPr lang="en-US" smtClean="0"/>
              <a:t>3/23/2022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13EBD60-A118-4336-8428-BD6B711B6985}" type="slidenum">
              <a:rPr lang="en-US" smtClean="0"/>
              <a:t>‹#›</a:t>
            </a:fld>
            <a:endParaRPr lang="en-US"/>
          </a:p>
        </p:txBody>
      </p:sp>
      <p:sp>
        <p:nvSpPr>
          <p:cNvPr id="6" name="Title 5"/>
          <p:cNvSpPr>
            <a:spLocks noGrp="1"/>
          </p:cNvSpPr>
          <p:nvPr>
            <p:ph type="title"/>
          </p:nvPr>
        </p:nvSpPr>
        <p:spPr/>
        <p:txBody>
          <a:bodyPr rtlCol="0"/>
          <a:lstStyle/>
          <a:p>
            <a:r>
              <a:rPr kumimoji="0" lang="en-US"/>
              <a:t>Click to edit Master title style</a:t>
            </a:r>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5024B88-8C1D-4E77-A380-EA0D504E5291}" type="datetimeFigureOut">
              <a:rPr lang="en-US" smtClean="0"/>
              <a:t>3/23/2022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13EBD60-A118-4336-8428-BD6B711B6985}"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a:t>Click to edit Master title style</a:t>
            </a:r>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p>
            <a:fld id="{C5024B88-8C1D-4E77-A380-EA0D504E5291}" type="datetimeFigureOut">
              <a:rPr lang="en-US" smtClean="0"/>
              <a:t>3/23/2022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13EBD60-A118-4336-8428-BD6B711B6985}"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C5024B88-8C1D-4E77-A380-EA0D504E5291}" type="datetimeFigureOut">
              <a:rPr lang="en-US" smtClean="0"/>
              <a:t>3/23/2022</a:t>
            </a:fld>
            <a:endParaRPr lang="en-US"/>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n-US"/>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113EBD60-A118-4336-8428-BD6B711B6985}" type="slidenum">
              <a:rPr lang="en-US" smtClean="0"/>
              <a:t>‹#›</a:t>
            </a:fld>
            <a:endParaRPr lang="en-US"/>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a:t>Click to edit Master title style</a:t>
            </a:r>
          </a:p>
        </p:txBody>
      </p:sp>
      <p:sp>
        <p:nvSpPr>
          <p:cNvPr id="8" name="Freef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Freef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Right Triangle 9"/>
          <p:cNvSpPr>
            <a:spLocks/>
          </p:cNvSpPr>
          <p:nvPr/>
        </p:nvSpPr>
        <p:spPr bwMode="auto">
          <a:xfrm>
            <a:off x="-6042" y="5791253"/>
            <a:ext cx="3402314" cy="1080868"/>
          </a:xfrm>
          <a:prstGeom prst="rtTriangle">
            <a:avLst/>
          </a:pr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p>
            <a:pPr algn="ctr" eaLnBrk="1" latinLnBrk="0" hangingPunct="1"/>
            <a:endParaRPr kumimoji="0" lang="en-US"/>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Right Triangle 13"/>
          <p:cNvSpPr>
            <a:spLocks/>
          </p:cNvSpPr>
          <p:nvPr/>
        </p:nvSpPr>
        <p:spPr bwMode="auto">
          <a:xfrm>
            <a:off x="-6042" y="5791253"/>
            <a:ext cx="3402314" cy="1080868"/>
          </a:xfrm>
          <a:prstGeom prst="rtTriangle">
            <a:avLst/>
          </a:prstGeom>
          <a:blipFill>
            <a:blip r:embed="rId13">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p>
            <a:r>
              <a:rPr kumimoji="0" lang="en-US"/>
              <a:t>Click to edit Master title style</a:t>
            </a:r>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p>
            <a:pPr lvl="0" eaLnBrk="1" latinLnBrk="0" hangingPunct="1"/>
            <a:r>
              <a:rPr kumimoji="0" lang="en-US"/>
              <a:t>Click to edit Master text styles</a:t>
            </a:r>
          </a:p>
          <a:p>
            <a:pPr lvl="1" eaLnBrk="1" latinLnBrk="0" hangingPunct="1"/>
            <a:r>
              <a:rPr kumimoji="0" lang="en-US"/>
              <a:t>Second level</a:t>
            </a:r>
          </a:p>
          <a:p>
            <a:pPr lvl="2" eaLnBrk="1" latinLnBrk="0" hangingPunct="1"/>
            <a:r>
              <a:rPr kumimoji="0" lang="en-US"/>
              <a:t>Third level</a:t>
            </a:r>
          </a:p>
          <a:p>
            <a:pPr lvl="3" eaLnBrk="1" latinLnBrk="0" hangingPunct="1"/>
            <a:r>
              <a:rPr kumimoji="0" lang="en-US"/>
              <a:t>Fourth level</a:t>
            </a:r>
          </a:p>
          <a:p>
            <a:pPr lvl="4" eaLnBrk="1" latinLnBrk="0" hangingPunct="1"/>
            <a:r>
              <a:rPr kumimoji="0" lang="en-US"/>
              <a:t>Fifth level</a:t>
            </a:r>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C5024B88-8C1D-4E77-A380-EA0D504E5291}" type="datetimeFigureOut">
              <a:rPr lang="en-US" smtClean="0"/>
              <a:t>3/23/2022</a:t>
            </a:fld>
            <a:endParaRPr lang="en-US"/>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en-US"/>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113EBD60-A118-4336-8428-BD6B711B6985}"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8" Type="http://schemas.openxmlformats.org/officeDocument/2006/relationships/image" Target="../media/image8.svg"/><Relationship Id="rId3" Type="http://schemas.openxmlformats.org/officeDocument/2006/relationships/image" Target="../media/image3.png"/><Relationship Id="rId7" Type="http://schemas.openxmlformats.org/officeDocument/2006/relationships/image" Target="../media/image5.png"/><Relationship Id="rId2" Type="http://schemas.openxmlformats.org/officeDocument/2006/relationships/image" Target="../media/image2.png"/><Relationship Id="rId1" Type="http://schemas.openxmlformats.org/officeDocument/2006/relationships/slideLayout" Target="../slideLayouts/slideLayout2.xml"/><Relationship Id="rId6" Type="http://schemas.openxmlformats.org/officeDocument/2006/relationships/image" Target="../media/image6.svg"/><Relationship Id="rId5" Type="http://schemas.openxmlformats.org/officeDocument/2006/relationships/image" Target="../media/image4.png"/><Relationship Id="rId10" Type="http://schemas.openxmlformats.org/officeDocument/2006/relationships/image" Target="../media/image10.svg"/><Relationship Id="rId4" Type="http://schemas.openxmlformats.org/officeDocument/2006/relationships/image" Target="../media/image4.svg"/><Relationship Id="rId9" Type="http://schemas.openxmlformats.org/officeDocument/2006/relationships/image" Target="../media/image6.png"/></Relationships>
</file>

<file path=ppt/slides/_rels/slide3.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8.gif"/><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2.png"/><Relationship Id="rId1" Type="http://schemas.openxmlformats.org/officeDocument/2006/relationships/slideLayout" Target="../slideLayouts/slideLayout1.xml"/><Relationship Id="rId4" Type="http://schemas.openxmlformats.org/officeDocument/2006/relationships/image" Target="../media/image8.gif"/></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3568" y="1340768"/>
            <a:ext cx="7772400" cy="1080120"/>
          </a:xfrm>
        </p:spPr>
        <p:txBody>
          <a:bodyPr>
            <a:normAutofit fontScale="90000"/>
          </a:bodyPr>
          <a:lstStyle/>
          <a:p>
            <a:r>
              <a:rPr lang="ro-RO" sz="1800" dirty="0">
                <a:solidFill>
                  <a:srgbClr val="FF0000"/>
                </a:solidFill>
                <a:latin typeface="Arial Black" panose="020B0A04020102020204" pitchFamily="34" charset="0"/>
              </a:rPr>
              <a:t>Programului Promotorii Voluntariatului în România</a:t>
            </a:r>
            <a:br>
              <a:rPr lang="ro-RO" sz="1800" dirty="0">
                <a:solidFill>
                  <a:srgbClr val="FF0000"/>
                </a:solidFill>
                <a:latin typeface="Arial Black" panose="020B0A04020102020204" pitchFamily="34" charset="0"/>
              </a:rPr>
            </a:br>
            <a:r>
              <a:rPr lang="ro-RO" sz="1800" dirty="0">
                <a:solidFill>
                  <a:srgbClr val="FF0000"/>
                </a:solidFill>
                <a:latin typeface="Arial Black" panose="020B0A04020102020204" pitchFamily="34" charset="0"/>
              </a:rPr>
              <a:t>Ediția a </a:t>
            </a:r>
            <a:r>
              <a:rPr lang="ro-RO" sz="1800" dirty="0" smtClean="0">
                <a:solidFill>
                  <a:srgbClr val="FF0000"/>
                </a:solidFill>
                <a:latin typeface="Arial Black" panose="020B0A04020102020204" pitchFamily="34" charset="0"/>
              </a:rPr>
              <a:t>II</a:t>
            </a:r>
            <a:r>
              <a:rPr lang="en-GB" sz="1800" dirty="0" smtClean="0">
                <a:solidFill>
                  <a:srgbClr val="FF0000"/>
                </a:solidFill>
                <a:latin typeface="Arial Black" panose="020B0A04020102020204" pitchFamily="34" charset="0"/>
              </a:rPr>
              <a:t>I</a:t>
            </a:r>
            <a:r>
              <a:rPr lang="ro-RO" sz="1800" dirty="0" smtClean="0">
                <a:solidFill>
                  <a:srgbClr val="FF0000"/>
                </a:solidFill>
                <a:latin typeface="Arial Black" panose="020B0A04020102020204" pitchFamily="34" charset="0"/>
              </a:rPr>
              <a:t>-a</a:t>
            </a:r>
            <a:r>
              <a:rPr lang="ro-RO" sz="1800" dirty="0">
                <a:solidFill>
                  <a:srgbClr val="FF0000"/>
                </a:solidFill>
                <a:latin typeface="Arial Black" panose="020B0A04020102020204" pitchFamily="34" charset="0"/>
              </a:rPr>
              <a:t/>
            </a:r>
            <a:br>
              <a:rPr lang="ro-RO" sz="1800" dirty="0">
                <a:solidFill>
                  <a:srgbClr val="FF0000"/>
                </a:solidFill>
                <a:latin typeface="Arial Black" panose="020B0A04020102020204" pitchFamily="34" charset="0"/>
              </a:rPr>
            </a:br>
            <a:r>
              <a:rPr lang="ro-RO" sz="1800" dirty="0" smtClean="0">
                <a:solidFill>
                  <a:srgbClr val="FF0000"/>
                </a:solidFill>
                <a:latin typeface="Arial Black" panose="020B0A04020102020204" pitchFamily="34" charset="0"/>
              </a:rPr>
              <a:t>202</a:t>
            </a:r>
            <a:r>
              <a:rPr lang="en-GB" sz="1800" dirty="0" smtClean="0">
                <a:solidFill>
                  <a:srgbClr val="FF0000"/>
                </a:solidFill>
                <a:latin typeface="Arial Black" panose="020B0A04020102020204" pitchFamily="34" charset="0"/>
              </a:rPr>
              <a:t>2</a:t>
            </a:r>
            <a:r>
              <a:rPr lang="ro-RO" sz="1800" dirty="0">
                <a:solidFill>
                  <a:srgbClr val="FF0000"/>
                </a:solidFill>
                <a:latin typeface="Arial Black" panose="020B0A04020102020204" pitchFamily="34" charset="0"/>
              </a:rPr>
              <a:t/>
            </a:r>
            <a:br>
              <a:rPr lang="ro-RO" sz="1800" dirty="0">
                <a:solidFill>
                  <a:srgbClr val="FF0000"/>
                </a:solidFill>
                <a:latin typeface="Arial Black" panose="020B0A04020102020204" pitchFamily="34" charset="0"/>
              </a:rPr>
            </a:br>
            <a:r>
              <a:rPr lang="ro-RO" sz="1300" dirty="0">
                <a:solidFill>
                  <a:schemeClr val="tx1"/>
                </a:solidFill>
                <a:latin typeface="Arial Black" panose="020B0A04020102020204" pitchFamily="34" charset="0"/>
              </a:rPr>
              <a:t>https://sgg.gov.ro/new/programul-promotorii-voluntariatului-in-romania </a:t>
            </a:r>
            <a:r>
              <a:rPr lang="ro-RO" sz="1800" dirty="0">
                <a:solidFill>
                  <a:srgbClr val="FF0000"/>
                </a:solidFill>
                <a:latin typeface="Arial Black" panose="020B0A04020102020204" pitchFamily="34" charset="0"/>
              </a:rPr>
              <a:t/>
            </a:r>
            <a:br>
              <a:rPr lang="ro-RO" sz="1800" dirty="0">
                <a:solidFill>
                  <a:srgbClr val="FF0000"/>
                </a:solidFill>
                <a:latin typeface="Arial Black" panose="020B0A04020102020204" pitchFamily="34" charset="0"/>
              </a:rPr>
            </a:br>
            <a:endParaRPr lang="en-US" sz="1800" dirty="0">
              <a:solidFill>
                <a:srgbClr val="FF0000"/>
              </a:solidFill>
              <a:effectLst/>
              <a:latin typeface="Arial Black" panose="020B0A04020102020204" pitchFamily="34" charset="0"/>
            </a:endParaRPr>
          </a:p>
        </p:txBody>
      </p:sp>
      <p:sp>
        <p:nvSpPr>
          <p:cNvPr id="3" name="Subtitle 2"/>
          <p:cNvSpPr>
            <a:spLocks noGrp="1"/>
          </p:cNvSpPr>
          <p:nvPr>
            <p:ph type="subTitle" idx="1"/>
          </p:nvPr>
        </p:nvSpPr>
        <p:spPr>
          <a:xfrm>
            <a:off x="544016" y="2924944"/>
            <a:ext cx="7772400" cy="3240360"/>
          </a:xfrm>
        </p:spPr>
        <p:txBody>
          <a:bodyPr>
            <a:normAutofit/>
          </a:bodyPr>
          <a:lstStyle/>
          <a:p>
            <a:pPr algn="ctr"/>
            <a:endParaRPr lang="ro-RO" b="1" dirty="0" smtClean="0">
              <a:solidFill>
                <a:srgbClr val="0070C0"/>
              </a:solidFill>
              <a:effectLst>
                <a:outerShdw blurRad="38100" dist="38100" dir="2700000" algn="tl">
                  <a:srgbClr val="000000">
                    <a:alpha val="43137"/>
                  </a:srgbClr>
                </a:outerShdw>
              </a:effectLst>
            </a:endParaRPr>
          </a:p>
          <a:p>
            <a:pPr algn="ctr"/>
            <a:r>
              <a:rPr lang="ro-RO" b="1" dirty="0" smtClean="0">
                <a:solidFill>
                  <a:srgbClr val="0070C0"/>
                </a:solidFill>
                <a:effectLst>
                  <a:outerShdw blurRad="38100" dist="38100" dir="2700000" algn="tl">
                    <a:srgbClr val="000000">
                      <a:alpha val="43137"/>
                    </a:srgbClr>
                  </a:outerShdw>
                </a:effectLst>
              </a:rPr>
              <a:t>Prima întâlnire de lucru</a:t>
            </a:r>
          </a:p>
          <a:p>
            <a:pPr algn="ctr"/>
            <a:r>
              <a:rPr lang="ro-RO" b="1" dirty="0" smtClean="0">
                <a:solidFill>
                  <a:srgbClr val="0070C0"/>
                </a:solidFill>
                <a:effectLst>
                  <a:outerShdw blurRad="38100" dist="38100" dir="2700000" algn="tl">
                    <a:srgbClr val="000000">
                      <a:alpha val="43137"/>
                    </a:srgbClr>
                  </a:outerShdw>
                </a:effectLst>
              </a:rPr>
              <a:t>Definitivarea calendarului de activități</a:t>
            </a:r>
            <a:endParaRPr lang="ro-RO" b="1" dirty="0">
              <a:solidFill>
                <a:srgbClr val="0070C0"/>
              </a:solidFill>
              <a:effectLst>
                <a:outerShdw blurRad="38100" dist="38100" dir="2700000" algn="tl">
                  <a:srgbClr val="000000">
                    <a:alpha val="43137"/>
                  </a:srgbClr>
                </a:outerShdw>
              </a:effectLst>
            </a:endParaRPr>
          </a:p>
          <a:p>
            <a:pPr algn="ctr"/>
            <a:r>
              <a:rPr lang="ro-RO" dirty="0" smtClean="0"/>
              <a:t>24</a:t>
            </a:r>
            <a:r>
              <a:rPr lang="ro-RO" dirty="0" smtClean="0"/>
              <a:t> martie 2022</a:t>
            </a:r>
            <a:endParaRPr lang="ro-RO" dirty="0"/>
          </a:p>
        </p:txBody>
      </p:sp>
      <p:pic>
        <p:nvPicPr>
          <p:cNvPr id="4" name="Picture 3" descr="D:\Profiles\Virginia.Stanila\Documents\Untitled-5.pn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51520" y="260648"/>
            <a:ext cx="3960440" cy="864096"/>
          </a:xfrm>
          <a:prstGeom prst="rect">
            <a:avLst/>
          </a:prstGeom>
          <a:noFill/>
          <a:ln>
            <a:noFill/>
          </a:ln>
        </p:spPr>
      </p:pic>
    </p:spTree>
    <p:extLst>
      <p:ext uri="{BB962C8B-B14F-4D97-AF65-F5344CB8AC3E}">
        <p14:creationId xmlns:p14="http://schemas.microsoft.com/office/powerpoint/2010/main" val="293477091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43280" y="1585196"/>
            <a:ext cx="8229600" cy="792089"/>
          </a:xfrm>
        </p:spPr>
        <p:txBody>
          <a:bodyPr>
            <a:normAutofit fontScale="90000"/>
          </a:bodyPr>
          <a:lstStyle/>
          <a:p>
            <a:pPr algn="r"/>
            <a:r>
              <a:rPr lang="ro-RO" sz="1800" dirty="0">
                <a:solidFill>
                  <a:srgbClr val="FF0000"/>
                </a:solidFill>
                <a:latin typeface="Arial Black" panose="020B0A04020102020204" pitchFamily="34" charset="0"/>
              </a:rPr>
              <a:t>Programului Promotorii Voluntariatului în România</a:t>
            </a:r>
            <a:br>
              <a:rPr lang="ro-RO" sz="1800" dirty="0">
                <a:solidFill>
                  <a:srgbClr val="FF0000"/>
                </a:solidFill>
                <a:latin typeface="Arial Black" panose="020B0A04020102020204" pitchFamily="34" charset="0"/>
              </a:rPr>
            </a:br>
            <a:r>
              <a:rPr lang="ro-RO" sz="1800" dirty="0">
                <a:solidFill>
                  <a:srgbClr val="FF0000"/>
                </a:solidFill>
                <a:latin typeface="Arial Black" panose="020B0A04020102020204" pitchFamily="34" charset="0"/>
              </a:rPr>
              <a:t>Ediția a </a:t>
            </a:r>
            <a:r>
              <a:rPr lang="ro-RO" sz="1800" dirty="0" smtClean="0">
                <a:solidFill>
                  <a:srgbClr val="FF0000"/>
                </a:solidFill>
                <a:latin typeface="Arial Black" panose="020B0A04020102020204" pitchFamily="34" charset="0"/>
              </a:rPr>
              <a:t>III-a</a:t>
            </a:r>
            <a:r>
              <a:rPr lang="ro-RO" sz="1800" dirty="0">
                <a:solidFill>
                  <a:srgbClr val="FF0000"/>
                </a:solidFill>
                <a:latin typeface="Arial Black" panose="020B0A04020102020204" pitchFamily="34" charset="0"/>
              </a:rPr>
              <a:t/>
            </a:r>
            <a:br>
              <a:rPr lang="ro-RO" sz="1800" dirty="0">
                <a:solidFill>
                  <a:srgbClr val="FF0000"/>
                </a:solidFill>
                <a:latin typeface="Arial Black" panose="020B0A04020102020204" pitchFamily="34" charset="0"/>
              </a:rPr>
            </a:br>
            <a:r>
              <a:rPr lang="ro-RO" sz="1800" dirty="0" smtClean="0">
                <a:solidFill>
                  <a:srgbClr val="FF0000"/>
                </a:solidFill>
                <a:latin typeface="Arial Black" panose="020B0A04020102020204" pitchFamily="34" charset="0"/>
              </a:rPr>
              <a:t>2022</a:t>
            </a:r>
            <a:r>
              <a:rPr lang="ro-RO" sz="1800" dirty="0">
                <a:solidFill>
                  <a:srgbClr val="FF0000"/>
                </a:solidFill>
                <a:latin typeface="Arial Black" panose="020B0A04020102020204" pitchFamily="34" charset="0"/>
              </a:rPr>
              <a:t/>
            </a:r>
            <a:br>
              <a:rPr lang="ro-RO" sz="1800" dirty="0">
                <a:solidFill>
                  <a:srgbClr val="FF0000"/>
                </a:solidFill>
                <a:latin typeface="Arial Black" panose="020B0A04020102020204" pitchFamily="34" charset="0"/>
              </a:rPr>
            </a:br>
            <a:r>
              <a:rPr kumimoji="0" lang="ro-RO" sz="1300" b="1" i="0" u="none" strike="noStrike" kern="1200" cap="none" spc="0" normalizeH="0" baseline="0" noProof="0" dirty="0">
                <a:ln>
                  <a:noFill/>
                </a:ln>
                <a:solidFill>
                  <a:prstClr val="black"/>
                </a:solidFill>
                <a:effectLst>
                  <a:outerShdw blurRad="31750" dist="25400" dir="5400000" algn="tl" rotWithShape="0">
                    <a:srgbClr val="000000">
                      <a:alpha val="25000"/>
                    </a:srgbClr>
                  </a:outerShdw>
                </a:effectLst>
                <a:uLnTx/>
                <a:uFillTx/>
                <a:latin typeface="Arial Black" panose="020B0A04020102020204" pitchFamily="34" charset="0"/>
                <a:ea typeface="+mj-ea"/>
                <a:cs typeface="+mj-cs"/>
              </a:rPr>
              <a:t>https://sgg.gov.ro/new/programul-promotorii-voluntariatului-in-romania</a:t>
            </a:r>
            <a:r>
              <a:rPr lang="ro-RO" sz="1800" dirty="0">
                <a:solidFill>
                  <a:srgbClr val="FF0000"/>
                </a:solidFill>
                <a:latin typeface="Arial Black" panose="020B0A04020102020204" pitchFamily="34" charset="0"/>
              </a:rPr>
              <a:t> </a:t>
            </a:r>
            <a:r>
              <a:rPr lang="ro-RO" sz="2400" dirty="0">
                <a:solidFill>
                  <a:srgbClr val="FF0000"/>
                </a:solidFill>
                <a:latin typeface="Arial Black" panose="020B0A04020102020204" pitchFamily="34" charset="0"/>
              </a:rPr>
              <a:t/>
            </a:r>
            <a:br>
              <a:rPr lang="ro-RO" sz="2400" dirty="0">
                <a:solidFill>
                  <a:srgbClr val="FF0000"/>
                </a:solidFill>
                <a:latin typeface="Arial Black" panose="020B0A04020102020204" pitchFamily="34" charset="0"/>
              </a:rPr>
            </a:br>
            <a:endParaRPr lang="en-US" sz="2400" dirty="0"/>
          </a:p>
        </p:txBody>
      </p:sp>
      <p:pic>
        <p:nvPicPr>
          <p:cNvPr id="4" name="Picture 3" descr="D:\Profiles\Virginia.Stanila\Documents\Untitled-5.pn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 y="476672"/>
            <a:ext cx="3779912" cy="792088"/>
          </a:xfrm>
          <a:prstGeom prst="rect">
            <a:avLst/>
          </a:prstGeom>
          <a:noFill/>
          <a:ln>
            <a:noFill/>
          </a:ln>
        </p:spPr>
      </p:pic>
      <p:sp>
        <p:nvSpPr>
          <p:cNvPr id="7" name="Substituent conținut 6">
            <a:extLst>
              <a:ext uri="{FF2B5EF4-FFF2-40B4-BE49-F238E27FC236}">
                <a16:creationId xmlns:a16="http://schemas.microsoft.com/office/drawing/2014/main" xmlns="" id="{E058B78E-90FC-427E-AA2C-21FE60A795CD}"/>
              </a:ext>
            </a:extLst>
          </p:cNvPr>
          <p:cNvSpPr>
            <a:spLocks noGrp="1"/>
          </p:cNvSpPr>
          <p:nvPr>
            <p:ph idx="1"/>
          </p:nvPr>
        </p:nvSpPr>
        <p:spPr>
          <a:xfrm>
            <a:off x="457200" y="2377284"/>
            <a:ext cx="8229600" cy="4670423"/>
          </a:xfrm>
        </p:spPr>
        <p:txBody>
          <a:bodyPr>
            <a:normAutofit/>
          </a:bodyPr>
          <a:lstStyle/>
          <a:p>
            <a:pPr marL="109728" indent="0" algn="just">
              <a:buNone/>
            </a:pPr>
            <a:endParaRPr lang="ro-RO" sz="1800" b="1" dirty="0">
              <a:solidFill>
                <a:srgbClr val="FF0000"/>
              </a:solidFill>
            </a:endParaRPr>
          </a:p>
          <a:p>
            <a:pPr marL="109728" indent="0" algn="just">
              <a:buNone/>
            </a:pPr>
            <a:r>
              <a:rPr lang="ro-RO" sz="1800" dirty="0" smtClean="0">
                <a:latin typeface="Arial Black" panose="020B0A04020102020204" pitchFamily="34" charset="0"/>
              </a:rPr>
              <a:t>			Ordinea </a:t>
            </a:r>
            <a:r>
              <a:rPr lang="ro-RO" sz="1800" dirty="0">
                <a:latin typeface="Arial Black" panose="020B0A04020102020204" pitchFamily="34" charset="0"/>
              </a:rPr>
              <a:t>de </a:t>
            </a:r>
            <a:r>
              <a:rPr lang="ro-RO" sz="1800" dirty="0" smtClean="0">
                <a:latin typeface="Arial Black" panose="020B0A04020102020204" pitchFamily="34" charset="0"/>
              </a:rPr>
              <a:t>zi</a:t>
            </a:r>
            <a:endParaRPr lang="ro-RO" sz="1800" dirty="0">
              <a:latin typeface="Arial Black" panose="020B0A04020102020204" pitchFamily="34" charset="0"/>
            </a:endParaRPr>
          </a:p>
          <a:p>
            <a:pPr marL="109728" lvl="1" indent="0" algn="just">
              <a:spcBef>
                <a:spcPts val="400"/>
              </a:spcBef>
              <a:buSzPct val="68000"/>
              <a:buNone/>
            </a:pPr>
            <a:r>
              <a:rPr lang="ro-RO" sz="1800" dirty="0" smtClean="0">
                <a:latin typeface="Arial Black" panose="020B0A04020102020204" pitchFamily="34" charset="0"/>
              </a:rPr>
              <a:t>           </a:t>
            </a:r>
            <a:r>
              <a:rPr lang="it-IT" sz="1800" dirty="0" smtClean="0">
                <a:solidFill>
                  <a:schemeClr val="bg2">
                    <a:lumMod val="25000"/>
                  </a:schemeClr>
                </a:solidFill>
                <a:latin typeface="Arial Black" panose="020B0A04020102020204" pitchFamily="34" charset="0"/>
              </a:rPr>
              <a:t>prezentarea </a:t>
            </a:r>
            <a:r>
              <a:rPr lang="it-IT" sz="1800" dirty="0">
                <a:solidFill>
                  <a:schemeClr val="bg2">
                    <a:lumMod val="25000"/>
                  </a:schemeClr>
                </a:solidFill>
                <a:latin typeface="Arial Black" panose="020B0A04020102020204" pitchFamily="34" charset="0"/>
              </a:rPr>
              <a:t>partenerilor din program și a echipei SGG</a:t>
            </a:r>
            <a:endParaRPr lang="ro-RO" sz="1800" dirty="0">
              <a:solidFill>
                <a:schemeClr val="bg2">
                  <a:lumMod val="25000"/>
                </a:schemeClr>
              </a:solidFill>
              <a:latin typeface="Arial Black" panose="020B0A04020102020204" pitchFamily="34" charset="0"/>
            </a:endParaRPr>
          </a:p>
          <a:p>
            <a:pPr marL="109728" indent="0" algn="just">
              <a:buNone/>
            </a:pPr>
            <a:endParaRPr lang="ro-RO" sz="900" dirty="0">
              <a:solidFill>
                <a:schemeClr val="accent5">
                  <a:lumMod val="60000"/>
                  <a:lumOff val="40000"/>
                </a:schemeClr>
              </a:solidFill>
              <a:latin typeface="Arial Black" panose="020B0A04020102020204" pitchFamily="34" charset="0"/>
            </a:endParaRPr>
          </a:p>
          <a:p>
            <a:pPr marL="109728" indent="0" algn="just">
              <a:buNone/>
            </a:pPr>
            <a:r>
              <a:rPr lang="ro-RO" sz="1800" dirty="0">
                <a:solidFill>
                  <a:schemeClr val="accent5">
                    <a:lumMod val="60000"/>
                    <a:lumOff val="40000"/>
                  </a:schemeClr>
                </a:solidFill>
                <a:latin typeface="Arial Black" panose="020B0A04020102020204" pitchFamily="34" charset="0"/>
              </a:rPr>
              <a:t>      </a:t>
            </a:r>
            <a:r>
              <a:rPr lang="ro-RO" sz="1800" dirty="0">
                <a:solidFill>
                  <a:schemeClr val="accent5">
                    <a:lumMod val="60000"/>
                    <a:lumOff val="40000"/>
                  </a:schemeClr>
                </a:solidFill>
                <a:latin typeface="Arial Black" panose="020B0A04020102020204" pitchFamily="34" charset="0"/>
              </a:rPr>
              <a:t>	Scurtă prezentare a scopului și </a:t>
            </a:r>
            <a:r>
              <a:rPr lang="ro-RO" sz="1800" dirty="0" smtClean="0">
                <a:solidFill>
                  <a:schemeClr val="accent5">
                    <a:lumMod val="60000"/>
                    <a:lumOff val="40000"/>
                  </a:schemeClr>
                </a:solidFill>
                <a:latin typeface="Arial Black" panose="020B0A04020102020204" pitchFamily="34" charset="0"/>
              </a:rPr>
              <a:t>obiectivelor     </a:t>
            </a:r>
          </a:p>
          <a:p>
            <a:pPr marL="109728" indent="0" algn="just">
              <a:buNone/>
            </a:pPr>
            <a:r>
              <a:rPr lang="ro-RO" sz="1800" dirty="0">
                <a:solidFill>
                  <a:schemeClr val="accent5">
                    <a:lumMod val="60000"/>
                    <a:lumOff val="40000"/>
                  </a:schemeClr>
                </a:solidFill>
                <a:latin typeface="Arial Black" panose="020B0A04020102020204" pitchFamily="34" charset="0"/>
              </a:rPr>
              <a:t> </a:t>
            </a:r>
            <a:r>
              <a:rPr lang="ro-RO" sz="1800" dirty="0" smtClean="0">
                <a:solidFill>
                  <a:schemeClr val="accent5">
                    <a:lumMod val="60000"/>
                    <a:lumOff val="40000"/>
                  </a:schemeClr>
                </a:solidFill>
                <a:latin typeface="Arial Black" panose="020B0A04020102020204" pitchFamily="34" charset="0"/>
              </a:rPr>
              <a:t>        </a:t>
            </a:r>
            <a:r>
              <a:rPr lang="ro-RO" sz="1800" dirty="0">
                <a:solidFill>
                  <a:schemeClr val="accent5">
                    <a:lumMod val="60000"/>
                    <a:lumOff val="40000"/>
                  </a:schemeClr>
                </a:solidFill>
                <a:latin typeface="Arial Black" panose="020B0A04020102020204" pitchFamily="34" charset="0"/>
              </a:rPr>
              <a:t>Programului „Promotorii Voluntariatului în România” 2022 </a:t>
            </a:r>
            <a:endParaRPr lang="ro-RO" sz="1800" dirty="0">
              <a:solidFill>
                <a:schemeClr val="accent5">
                  <a:lumMod val="60000"/>
                  <a:lumOff val="40000"/>
                </a:schemeClr>
              </a:solidFill>
              <a:latin typeface="Arial Black" panose="020B0A04020102020204" pitchFamily="34" charset="0"/>
            </a:endParaRPr>
          </a:p>
          <a:p>
            <a:pPr marL="109728" indent="0" algn="just">
              <a:buNone/>
            </a:pPr>
            <a:r>
              <a:rPr lang="ro-RO" sz="1800" dirty="0">
                <a:latin typeface="Arial Black" panose="020B0A04020102020204" pitchFamily="34" charset="0"/>
              </a:rPr>
              <a:t>	</a:t>
            </a:r>
          </a:p>
          <a:p>
            <a:pPr marL="109728" indent="0" algn="just">
              <a:buNone/>
            </a:pPr>
            <a:r>
              <a:rPr lang="ro-RO" sz="1800" dirty="0">
                <a:solidFill>
                  <a:srgbClr val="FF0000"/>
                </a:solidFill>
                <a:latin typeface="Arial Black" panose="020B0A04020102020204" pitchFamily="34" charset="0"/>
              </a:rPr>
              <a:t>     	</a:t>
            </a:r>
            <a:r>
              <a:rPr lang="pt-BR" sz="1800" dirty="0" smtClean="0">
                <a:solidFill>
                  <a:srgbClr val="00B0F0"/>
                </a:solidFill>
                <a:latin typeface="Arial Black" panose="020B0A04020102020204" pitchFamily="34" charset="0"/>
              </a:rPr>
              <a:t>Prezentarea  </a:t>
            </a:r>
            <a:r>
              <a:rPr lang="pt-BR" sz="1800" dirty="0">
                <a:solidFill>
                  <a:srgbClr val="00B0F0"/>
                </a:solidFill>
                <a:latin typeface="Arial Black" panose="020B0A04020102020204" pitchFamily="34" charset="0"/>
              </a:rPr>
              <a:t>draftului programului de </a:t>
            </a:r>
            <a:r>
              <a:rPr lang="pt-BR" sz="1800" dirty="0" smtClean="0">
                <a:solidFill>
                  <a:srgbClr val="00B0F0"/>
                </a:solidFill>
                <a:latin typeface="Arial Black" panose="020B0A04020102020204" pitchFamily="34" charset="0"/>
              </a:rPr>
              <a:t>activități</a:t>
            </a:r>
            <a:endParaRPr lang="ro-RO" sz="1800" dirty="0" smtClean="0">
              <a:solidFill>
                <a:srgbClr val="00B0F0"/>
              </a:solidFill>
              <a:latin typeface="Arial Black" panose="020B0A04020102020204" pitchFamily="34" charset="0"/>
            </a:endParaRPr>
          </a:p>
          <a:p>
            <a:pPr marL="109728" indent="0" algn="just">
              <a:buNone/>
            </a:pPr>
            <a:r>
              <a:rPr lang="ro-RO" sz="1800" dirty="0">
                <a:solidFill>
                  <a:srgbClr val="FF0000"/>
                </a:solidFill>
                <a:latin typeface="Arial Black" panose="020B0A04020102020204" pitchFamily="34" charset="0"/>
              </a:rPr>
              <a:t>	</a:t>
            </a:r>
            <a:endParaRPr lang="ro-RO" sz="1800" dirty="0" smtClean="0">
              <a:solidFill>
                <a:srgbClr val="FF0000"/>
              </a:solidFill>
              <a:latin typeface="Arial Black" panose="020B0A04020102020204" pitchFamily="34" charset="0"/>
            </a:endParaRPr>
          </a:p>
          <a:p>
            <a:pPr marL="109728" indent="0" algn="just">
              <a:buNone/>
            </a:pPr>
            <a:r>
              <a:rPr lang="ro-RO" sz="1800" dirty="0">
                <a:solidFill>
                  <a:srgbClr val="FF0000"/>
                </a:solidFill>
                <a:latin typeface="Arial Black" panose="020B0A04020102020204" pitchFamily="34" charset="0"/>
              </a:rPr>
              <a:t>	</a:t>
            </a:r>
            <a:r>
              <a:rPr lang="ro-RO" sz="1800" dirty="0" smtClean="0">
                <a:solidFill>
                  <a:schemeClr val="bg2">
                    <a:lumMod val="50000"/>
                  </a:schemeClr>
                </a:solidFill>
                <a:latin typeface="Arial Black" panose="020B0A04020102020204" pitchFamily="34" charset="0"/>
              </a:rPr>
              <a:t>Dezbateri </a:t>
            </a:r>
            <a:r>
              <a:rPr lang="ro-RO" sz="1800" dirty="0">
                <a:solidFill>
                  <a:schemeClr val="bg2">
                    <a:lumMod val="50000"/>
                  </a:schemeClr>
                </a:solidFill>
                <a:latin typeface="Arial Black" panose="020B0A04020102020204" pitchFamily="34" charset="0"/>
              </a:rPr>
              <a:t>pentru finalizarea calendarului de </a:t>
            </a:r>
            <a:r>
              <a:rPr lang="ro-RO" sz="1800" dirty="0" smtClean="0">
                <a:solidFill>
                  <a:schemeClr val="bg2">
                    <a:lumMod val="50000"/>
                  </a:schemeClr>
                </a:solidFill>
                <a:latin typeface="Arial Black" panose="020B0A04020102020204" pitchFamily="34" charset="0"/>
              </a:rPr>
              <a:t>activități</a:t>
            </a:r>
          </a:p>
          <a:p>
            <a:pPr marL="109728" indent="0" algn="just">
              <a:buNone/>
            </a:pPr>
            <a:r>
              <a:rPr lang="ro-RO" sz="1800" dirty="0">
                <a:solidFill>
                  <a:schemeClr val="bg2">
                    <a:lumMod val="50000"/>
                  </a:schemeClr>
                </a:solidFill>
                <a:latin typeface="Arial Black" panose="020B0A04020102020204" pitchFamily="34" charset="0"/>
              </a:rPr>
              <a:t> </a:t>
            </a:r>
            <a:r>
              <a:rPr lang="ro-RO" sz="1800" dirty="0" smtClean="0">
                <a:solidFill>
                  <a:schemeClr val="bg2">
                    <a:lumMod val="50000"/>
                  </a:schemeClr>
                </a:solidFill>
                <a:latin typeface="Arial Black" panose="020B0A04020102020204" pitchFamily="34" charset="0"/>
              </a:rPr>
              <a:t>                        </a:t>
            </a:r>
            <a:r>
              <a:rPr lang="ro-RO" sz="1800" dirty="0">
                <a:solidFill>
                  <a:schemeClr val="bg2">
                    <a:lumMod val="50000"/>
                  </a:schemeClr>
                </a:solidFill>
                <a:latin typeface="Arial Black" panose="020B0A04020102020204" pitchFamily="34" charset="0"/>
              </a:rPr>
              <a:t>(responsabili, termen)</a:t>
            </a:r>
            <a:endParaRPr lang="en-US" sz="1800" b="1" dirty="0">
              <a:solidFill>
                <a:schemeClr val="bg2">
                  <a:lumMod val="50000"/>
                </a:schemeClr>
              </a:solidFill>
            </a:endParaRPr>
          </a:p>
        </p:txBody>
      </p:sp>
      <p:pic>
        <p:nvPicPr>
          <p:cNvPr id="5" name="Grafic 4" descr="Cap cu roți dințate">
            <a:extLst>
              <a:ext uri="{FF2B5EF4-FFF2-40B4-BE49-F238E27FC236}">
                <a16:creationId xmlns:a16="http://schemas.microsoft.com/office/drawing/2014/main" xmlns="" id="{6A3F2F1C-454E-472A-A7E9-B4A7E2AA8E61}"/>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xmlns="" r:embed="rId4"/>
              </a:ext>
            </a:extLst>
          </a:blip>
          <a:stretch>
            <a:fillRect/>
          </a:stretch>
        </p:blipFill>
        <p:spPr>
          <a:xfrm>
            <a:off x="445029" y="3724501"/>
            <a:ext cx="914400" cy="914400"/>
          </a:xfrm>
          <a:prstGeom prst="rect">
            <a:avLst/>
          </a:prstGeom>
        </p:spPr>
      </p:pic>
      <p:pic>
        <p:nvPicPr>
          <p:cNvPr id="11" name="Grafic 10" descr="Piese de puzzle">
            <a:extLst>
              <a:ext uri="{FF2B5EF4-FFF2-40B4-BE49-F238E27FC236}">
                <a16:creationId xmlns:a16="http://schemas.microsoft.com/office/drawing/2014/main" xmlns="" id="{E6C62F93-347D-4976-A408-9706B0A001B3}"/>
              </a:ext>
            </a:extLst>
          </p:cNvPr>
          <p:cNvPicPr>
            <a:picLocks noChangeAspect="1"/>
          </p:cNvPicPr>
          <p:nvPr/>
        </p:nvPicPr>
        <p:blipFill>
          <a:blip r:embed="rId5" cstate="print">
            <a:extLst>
              <a:ext uri="{28A0092B-C50C-407E-A947-70E740481C1C}">
                <a14:useLocalDpi xmlns:a14="http://schemas.microsoft.com/office/drawing/2010/main" val="0"/>
              </a:ext>
              <a:ext uri="{96DAC541-7B7A-43D3-8B79-37D633B846F1}">
                <asvg:svgBlip xmlns:asvg="http://schemas.microsoft.com/office/drawing/2016/SVG/main" xmlns="" r:embed="rId6"/>
              </a:ext>
            </a:extLst>
          </a:blip>
          <a:stretch>
            <a:fillRect/>
          </a:stretch>
        </p:blipFill>
        <p:spPr>
          <a:xfrm>
            <a:off x="493914" y="2826799"/>
            <a:ext cx="914400" cy="914400"/>
          </a:xfrm>
          <a:prstGeom prst="rect">
            <a:avLst/>
          </a:prstGeom>
        </p:spPr>
      </p:pic>
      <p:pic>
        <p:nvPicPr>
          <p:cNvPr id="13" name="Grafic 12" descr="Podcast">
            <a:extLst>
              <a:ext uri="{FF2B5EF4-FFF2-40B4-BE49-F238E27FC236}">
                <a16:creationId xmlns:a16="http://schemas.microsoft.com/office/drawing/2014/main" xmlns="" id="{4CF2DE33-030F-4A51-9E40-A17CDF31C0AC}"/>
              </a:ext>
            </a:extLst>
          </p:cNvPr>
          <p:cNvPicPr>
            <a:picLocks noChangeAspect="1"/>
          </p:cNvPicPr>
          <p:nvPr/>
        </p:nvPicPr>
        <p:blipFill>
          <a:blip r:embed="rId7" cstate="print">
            <a:extLst>
              <a:ext uri="{28A0092B-C50C-407E-A947-70E740481C1C}">
                <a14:useLocalDpi xmlns:a14="http://schemas.microsoft.com/office/drawing/2010/main" val="0"/>
              </a:ext>
              <a:ext uri="{96DAC541-7B7A-43D3-8B79-37D633B846F1}">
                <asvg:svgBlip xmlns:asvg="http://schemas.microsoft.com/office/drawing/2016/SVG/main" xmlns="" r:embed="rId8"/>
              </a:ext>
            </a:extLst>
          </a:blip>
          <a:stretch>
            <a:fillRect/>
          </a:stretch>
        </p:blipFill>
        <p:spPr>
          <a:xfrm>
            <a:off x="493914" y="5304506"/>
            <a:ext cx="914400" cy="914400"/>
          </a:xfrm>
          <a:prstGeom prst="rect">
            <a:avLst/>
          </a:prstGeom>
        </p:spPr>
      </p:pic>
      <p:pic>
        <p:nvPicPr>
          <p:cNvPr id="15" name="Grafic 14" descr="Profesor">
            <a:extLst>
              <a:ext uri="{FF2B5EF4-FFF2-40B4-BE49-F238E27FC236}">
                <a16:creationId xmlns:a16="http://schemas.microsoft.com/office/drawing/2014/main" xmlns="" id="{1F781EB8-AF81-46E2-AE09-3D17CD1BD263}"/>
              </a:ext>
            </a:extLst>
          </p:cNvPr>
          <p:cNvPicPr>
            <a:picLocks noChangeAspect="1"/>
          </p:cNvPicPr>
          <p:nvPr/>
        </p:nvPicPr>
        <p:blipFill>
          <a:blip r:embed="rId9" cstate="print">
            <a:extLst>
              <a:ext uri="{28A0092B-C50C-407E-A947-70E740481C1C}">
                <a14:useLocalDpi xmlns:a14="http://schemas.microsoft.com/office/drawing/2010/main" val="0"/>
              </a:ext>
              <a:ext uri="{96DAC541-7B7A-43D3-8B79-37D633B846F1}">
                <asvg:svgBlip xmlns:asvg="http://schemas.microsoft.com/office/drawing/2016/SVG/main" xmlns="" r:embed="rId10"/>
              </a:ext>
            </a:extLst>
          </a:blip>
          <a:stretch>
            <a:fillRect/>
          </a:stretch>
        </p:blipFill>
        <p:spPr>
          <a:xfrm>
            <a:off x="445029" y="4563377"/>
            <a:ext cx="914400" cy="914400"/>
          </a:xfrm>
          <a:prstGeom prst="rect">
            <a:avLst/>
          </a:prstGeom>
        </p:spPr>
      </p:pic>
    </p:spTree>
    <p:extLst>
      <p:ext uri="{BB962C8B-B14F-4D97-AF65-F5344CB8AC3E}">
        <p14:creationId xmlns:p14="http://schemas.microsoft.com/office/powerpoint/2010/main" val="177844205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p:cNvPicPr>
            <a:picLocks noGrp="1" noChangeAspect="1"/>
          </p:cNvPicPr>
          <p:nvPr>
            <p:ph idx="1"/>
          </p:nvPr>
        </p:nvPicPr>
        <p:blipFill>
          <a:blip r:embed="rId2"/>
          <a:stretch>
            <a:fillRect/>
          </a:stretch>
        </p:blipFill>
        <p:spPr>
          <a:xfrm>
            <a:off x="395536" y="260648"/>
            <a:ext cx="8208911" cy="6408712"/>
          </a:xfrm>
          <a:prstGeom prst="rect">
            <a:avLst/>
          </a:prstGeom>
        </p:spPr>
      </p:pic>
    </p:spTree>
    <p:extLst>
      <p:ext uri="{BB962C8B-B14F-4D97-AF65-F5344CB8AC3E}">
        <p14:creationId xmlns:p14="http://schemas.microsoft.com/office/powerpoint/2010/main" val="332466986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39552" y="2348880"/>
            <a:ext cx="8280920" cy="4248472"/>
          </a:xfrm>
        </p:spPr>
        <p:txBody>
          <a:bodyPr>
            <a:normAutofit fontScale="70000" lnSpcReduction="20000"/>
          </a:bodyPr>
          <a:lstStyle/>
          <a:p>
            <a:pPr marL="109728" indent="0" algn="ctr">
              <a:buNone/>
            </a:pPr>
            <a:r>
              <a:rPr lang="vi-VN" sz="2500" b="1" dirty="0">
                <a:effectLst>
                  <a:outerShdw blurRad="38100" dist="38100" dir="2700000" algn="tl">
                    <a:srgbClr val="000000">
                      <a:alpha val="43137"/>
                    </a:srgbClr>
                  </a:outerShdw>
                </a:effectLst>
                <a:latin typeface="Calibri" panose="020F0502020204030204" pitchFamily="34" charset="0"/>
                <a:cs typeface="Arial" panose="020B0604020202020204" pitchFamily="34" charset="0"/>
              </a:rPr>
              <a:t>S</a:t>
            </a:r>
            <a:r>
              <a:rPr lang="en-US" sz="2500" b="1" dirty="0">
                <a:effectLst>
                  <a:outerShdw blurRad="38100" dist="38100" dir="2700000" algn="tl">
                    <a:srgbClr val="000000">
                      <a:alpha val="43137"/>
                    </a:srgbClr>
                  </a:outerShdw>
                </a:effectLst>
                <a:latin typeface="Calibri" panose="020F0502020204030204" pitchFamily="34" charset="0"/>
                <a:cs typeface="Arial" panose="020B0604020202020204" pitchFamily="34" charset="0"/>
              </a:rPr>
              <a:t>COPUL</a:t>
            </a:r>
            <a:r>
              <a:rPr lang="ro-RO" sz="2500" b="1" dirty="0">
                <a:effectLst>
                  <a:outerShdw blurRad="38100" dist="38100" dir="2700000" algn="tl">
                    <a:srgbClr val="000000">
                      <a:alpha val="43137"/>
                    </a:srgbClr>
                  </a:outerShdw>
                </a:effectLst>
                <a:latin typeface="Calibri" panose="020F0502020204030204" pitchFamily="34" charset="0"/>
                <a:cs typeface="Arial" panose="020B0604020202020204" pitchFamily="34" charset="0"/>
              </a:rPr>
              <a:t> </a:t>
            </a:r>
            <a:r>
              <a:rPr lang="vi-VN" sz="2500" b="1" dirty="0">
                <a:effectLst>
                  <a:outerShdw blurRad="38100" dist="38100" dir="2700000" algn="tl">
                    <a:srgbClr val="000000">
                      <a:alpha val="43137"/>
                    </a:srgbClr>
                  </a:outerShdw>
                </a:effectLst>
                <a:latin typeface="Calibri" panose="020F0502020204030204" pitchFamily="34" charset="0"/>
                <a:cs typeface="Arial" panose="020B0604020202020204" pitchFamily="34" charset="0"/>
              </a:rPr>
              <a:t>PROGRAMULUI PENTRU ANUL </a:t>
            </a:r>
            <a:r>
              <a:rPr lang="vi-VN" sz="2500" b="1" dirty="0" smtClean="0">
                <a:effectLst>
                  <a:outerShdw blurRad="38100" dist="38100" dir="2700000" algn="tl">
                    <a:srgbClr val="000000">
                      <a:alpha val="43137"/>
                    </a:srgbClr>
                  </a:outerShdw>
                </a:effectLst>
                <a:latin typeface="Calibri" panose="020F0502020204030204" pitchFamily="34" charset="0"/>
                <a:cs typeface="Arial" panose="020B0604020202020204" pitchFamily="34" charset="0"/>
              </a:rPr>
              <a:t>202</a:t>
            </a:r>
            <a:r>
              <a:rPr lang="ro-RO" sz="2500" b="1" dirty="0" smtClean="0">
                <a:effectLst>
                  <a:outerShdw blurRad="38100" dist="38100" dir="2700000" algn="tl">
                    <a:srgbClr val="000000">
                      <a:alpha val="43137"/>
                    </a:srgbClr>
                  </a:outerShdw>
                </a:effectLst>
                <a:latin typeface="Calibri" panose="020F0502020204030204" pitchFamily="34" charset="0"/>
                <a:cs typeface="Arial" panose="020B0604020202020204" pitchFamily="34" charset="0"/>
              </a:rPr>
              <a:t>2</a:t>
            </a:r>
            <a:r>
              <a:rPr lang="vi-VN" sz="2500" b="1" dirty="0" smtClean="0">
                <a:effectLst>
                  <a:outerShdw blurRad="38100" dist="38100" dir="2700000" algn="tl">
                    <a:srgbClr val="000000">
                      <a:alpha val="43137"/>
                    </a:srgbClr>
                  </a:outerShdw>
                </a:effectLst>
                <a:latin typeface="Calibri" panose="020F0502020204030204" pitchFamily="34" charset="0"/>
                <a:cs typeface="Arial" panose="020B0604020202020204" pitchFamily="34" charset="0"/>
              </a:rPr>
              <a:t>: </a:t>
            </a:r>
            <a:endParaRPr lang="ro-RO" sz="2500" b="1" dirty="0">
              <a:effectLst>
                <a:outerShdw blurRad="38100" dist="38100" dir="2700000" algn="tl">
                  <a:srgbClr val="000000">
                    <a:alpha val="43137"/>
                  </a:srgbClr>
                </a:outerShdw>
              </a:effectLst>
              <a:latin typeface="Calibri" panose="020F0502020204030204" pitchFamily="34" charset="0"/>
              <a:cs typeface="Arial" panose="020B0604020202020204" pitchFamily="34" charset="0"/>
            </a:endParaRPr>
          </a:p>
          <a:p>
            <a:pPr marL="109728" indent="0" algn="ctr">
              <a:buNone/>
            </a:pPr>
            <a:r>
              <a:rPr lang="vi-VN" sz="2000" b="1" dirty="0">
                <a:solidFill>
                  <a:srgbClr val="FF0000"/>
                </a:solidFill>
                <a:latin typeface="Calibri" panose="020F0502020204030204" pitchFamily="34" charset="0"/>
                <a:cs typeface="Arial" panose="020B0604020202020204" pitchFamily="34" charset="0"/>
              </a:rPr>
              <a:t>Susținerea dezvoltării capacității operaționale a organizațiilor neguvernamentale din domeniul voluntariatului, prin crearea unor instrumente educaționale, strategice, precum și a unor instrumente destinate optimizării colaborării dintre mediul asociativ și autoritățile/instituțiile publice locale</a:t>
            </a:r>
            <a:r>
              <a:rPr lang="vi-VN" sz="2000" b="1" dirty="0" smtClean="0">
                <a:solidFill>
                  <a:srgbClr val="FF0000"/>
                </a:solidFill>
                <a:latin typeface="Calibri" panose="020F0502020204030204" pitchFamily="34" charset="0"/>
                <a:cs typeface="Arial" panose="020B0604020202020204" pitchFamily="34" charset="0"/>
              </a:rPr>
              <a:t>.</a:t>
            </a:r>
            <a:endParaRPr lang="ro-RO" sz="2000" b="1" dirty="0" smtClean="0">
              <a:solidFill>
                <a:srgbClr val="FF0000"/>
              </a:solidFill>
              <a:latin typeface="Calibri" panose="020F0502020204030204" pitchFamily="34" charset="0"/>
              <a:cs typeface="Arial" panose="020B0604020202020204" pitchFamily="34" charset="0"/>
            </a:endParaRPr>
          </a:p>
          <a:p>
            <a:pPr marL="109728" indent="0" algn="ctr">
              <a:buNone/>
            </a:pPr>
            <a:r>
              <a:rPr lang="vi-VN" sz="2500" b="1" dirty="0" smtClean="0">
                <a:effectLst>
                  <a:outerShdw blurRad="38100" dist="38100" dir="2700000" algn="tl">
                    <a:srgbClr val="000000">
                      <a:alpha val="43137"/>
                    </a:srgbClr>
                  </a:outerShdw>
                </a:effectLst>
                <a:latin typeface="Calibri" panose="020F0502020204030204" pitchFamily="34" charset="0"/>
                <a:cs typeface="Arial" panose="020B0604020202020204" pitchFamily="34" charset="0"/>
              </a:rPr>
              <a:t>OBIECTIV</a:t>
            </a:r>
            <a:r>
              <a:rPr lang="ro-RO" sz="2500" b="1" dirty="0">
                <a:effectLst>
                  <a:outerShdw blurRad="38100" dist="38100" dir="2700000" algn="tl">
                    <a:srgbClr val="000000">
                      <a:alpha val="43137"/>
                    </a:srgbClr>
                  </a:outerShdw>
                </a:effectLst>
                <a:latin typeface="Calibri" panose="020F0502020204030204" pitchFamily="34" charset="0"/>
                <a:cs typeface="Arial" panose="020B0604020202020204" pitchFamily="34" charset="0"/>
              </a:rPr>
              <a:t>E</a:t>
            </a:r>
            <a:r>
              <a:rPr lang="vi-VN" sz="2500" b="1" dirty="0" smtClean="0">
                <a:effectLst>
                  <a:outerShdw blurRad="38100" dist="38100" dir="2700000" algn="tl">
                    <a:srgbClr val="000000">
                      <a:alpha val="43137"/>
                    </a:srgbClr>
                  </a:outerShdw>
                </a:effectLst>
                <a:latin typeface="Calibri" panose="020F0502020204030204" pitchFamily="34" charset="0"/>
                <a:cs typeface="Arial" panose="020B0604020202020204" pitchFamily="34" charset="0"/>
              </a:rPr>
              <a:t> </a:t>
            </a:r>
            <a:r>
              <a:rPr lang="ro-RO" sz="2500" b="1" dirty="0" smtClean="0">
                <a:effectLst>
                  <a:outerShdw blurRad="38100" dist="38100" dir="2700000" algn="tl">
                    <a:srgbClr val="000000">
                      <a:alpha val="43137"/>
                    </a:srgbClr>
                  </a:outerShdw>
                </a:effectLst>
                <a:latin typeface="Calibri" panose="020F0502020204030204" pitchFamily="34" charset="0"/>
                <a:cs typeface="Arial" panose="020B0604020202020204" pitchFamily="34" charset="0"/>
              </a:rPr>
              <a:t>SPECIFICE</a:t>
            </a:r>
            <a:r>
              <a:rPr lang="vi-VN" sz="2500" b="1" dirty="0" smtClean="0">
                <a:effectLst>
                  <a:outerShdw blurRad="38100" dist="38100" dir="2700000" algn="tl">
                    <a:srgbClr val="000000">
                      <a:alpha val="43137"/>
                    </a:srgbClr>
                  </a:outerShdw>
                </a:effectLst>
                <a:latin typeface="Calibri" panose="020F0502020204030204" pitchFamily="34" charset="0"/>
                <a:cs typeface="Arial" panose="020B0604020202020204" pitchFamily="34" charset="0"/>
              </a:rPr>
              <a:t>: </a:t>
            </a:r>
            <a:endParaRPr lang="ro-RO" sz="2500" b="1" dirty="0" smtClean="0">
              <a:effectLst>
                <a:outerShdw blurRad="38100" dist="38100" dir="2700000" algn="tl">
                  <a:srgbClr val="000000">
                    <a:alpha val="43137"/>
                  </a:srgbClr>
                </a:outerShdw>
              </a:effectLst>
              <a:latin typeface="Calibri" panose="020F0502020204030204" pitchFamily="34" charset="0"/>
              <a:cs typeface="Arial" panose="020B0604020202020204" pitchFamily="34" charset="0"/>
            </a:endParaRPr>
          </a:p>
          <a:p>
            <a:pPr marL="342900" lvl="0" indent="-342900" algn="just">
              <a:buFont typeface="Symbol" panose="05050102010706020507" pitchFamily="18" charset="2"/>
              <a:buChar char=""/>
            </a:pPr>
            <a:r>
              <a:rPr lang="ro-RO" sz="2400" dirty="0">
                <a:latin typeface="Trebuchet MS" panose="020B0603020202020204" pitchFamily="34" charset="0"/>
                <a:ea typeface="Calibri" panose="020F0502020204030204" pitchFamily="34" charset="0"/>
                <a:cs typeface="Times New Roman" panose="02020603050405020304" pitchFamily="18" charset="0"/>
              </a:rPr>
              <a:t>Dezvoltarea de parteneriate între inspectorate școlare și organizațiile neguvernamentale pentru facilitarea unor întâlniri cu elevii din școli, în vederea prezentării rolului voluntariatului în societate, dar și pentru dezvoltarea personală, implicit a spiritului civic;</a:t>
            </a:r>
            <a:endParaRPr lang="en-GB" sz="2400" dirty="0"/>
          </a:p>
          <a:p>
            <a:pPr marL="342900" lvl="0" indent="-342900" algn="just">
              <a:buFont typeface="Symbol" panose="05050102010706020507" pitchFamily="18" charset="2"/>
              <a:buChar char=""/>
            </a:pPr>
            <a:r>
              <a:rPr lang="ro-RO" sz="2400" dirty="0">
                <a:latin typeface="Trebuchet MS" panose="020B0603020202020204" pitchFamily="34" charset="0"/>
                <a:ea typeface="Calibri" panose="020F0502020204030204" pitchFamily="34" charset="0"/>
                <a:cs typeface="Times New Roman" panose="02020603050405020304" pitchFamily="18" charset="0"/>
              </a:rPr>
              <a:t>Dezvoltarea de parteneriate între organizații neguvernamentale și autorități publice locale, în vederea redactării/actualizării capitolului destinat voluntariatului, care să fie preluate ulterior în strategiile de dezvoltare locală;</a:t>
            </a:r>
            <a:endParaRPr lang="en-GB" sz="2400" dirty="0"/>
          </a:p>
          <a:p>
            <a:pPr marL="342900" lvl="0" indent="-342900" algn="just">
              <a:buFont typeface="Symbol" panose="05050102010706020507" pitchFamily="18" charset="2"/>
              <a:buChar char=""/>
            </a:pPr>
            <a:r>
              <a:rPr lang="ro-RO" sz="2400" dirty="0">
                <a:latin typeface="Trebuchet MS" panose="020B0603020202020204" pitchFamily="34" charset="0"/>
                <a:ea typeface="Calibri" panose="020F0502020204030204" pitchFamily="34" charset="0"/>
                <a:cs typeface="Times New Roman" panose="02020603050405020304" pitchFamily="18" charset="0"/>
              </a:rPr>
              <a:t>Facilitarea colaborării între organizații neguvernamentale și autorități publice locale, prin elaborarea unor instrumente/mecanisme suport pentru implementarea prevederilor legale cu privire la rolul tuturor actorilor implicați în buna desfășurare a activităților de voluntariat.</a:t>
            </a:r>
            <a:endParaRPr lang="en-GB" sz="2400" dirty="0"/>
          </a:p>
          <a:p>
            <a:pPr marL="109728" indent="0" algn="ctr">
              <a:buNone/>
            </a:pPr>
            <a:endParaRPr lang="vi-VN" sz="2500" b="1" dirty="0">
              <a:effectLst>
                <a:outerShdw blurRad="38100" dist="38100" dir="2700000" algn="tl">
                  <a:srgbClr val="000000">
                    <a:alpha val="43137"/>
                  </a:srgbClr>
                </a:outerShdw>
              </a:effectLst>
              <a:latin typeface="Calibri" panose="020F0502020204030204" pitchFamily="34" charset="0"/>
              <a:cs typeface="Arial" panose="020B0604020202020204" pitchFamily="34" charset="0"/>
            </a:endParaRPr>
          </a:p>
          <a:p>
            <a:pPr marL="109728" indent="0" algn="ctr">
              <a:buNone/>
            </a:pPr>
            <a:endParaRPr lang="en-US" sz="2000" b="1" dirty="0">
              <a:latin typeface="Calibri" panose="020F0502020204030204" pitchFamily="34" charset="0"/>
              <a:cs typeface="Arial" panose="020B0604020202020204" pitchFamily="34" charset="0"/>
            </a:endParaRPr>
          </a:p>
          <a:p>
            <a:pPr marL="109728" indent="0" algn="ctr">
              <a:buNone/>
            </a:pPr>
            <a:endParaRPr lang="vi-VN" sz="2000" b="1" dirty="0">
              <a:latin typeface="Arial" panose="020B0604020202020204" pitchFamily="34" charset="0"/>
              <a:cs typeface="Arial" panose="020B0604020202020204" pitchFamily="34" charset="0"/>
            </a:endParaRPr>
          </a:p>
          <a:p>
            <a:pPr marL="109728" indent="0" algn="ctr">
              <a:buNone/>
            </a:pPr>
            <a:endParaRPr lang="ro-RO" sz="2000" b="1" dirty="0">
              <a:latin typeface="Arial" panose="020B0604020202020204" pitchFamily="34" charset="0"/>
              <a:cs typeface="Arial" panose="020B0604020202020204" pitchFamily="34" charset="0"/>
            </a:endParaRPr>
          </a:p>
        </p:txBody>
      </p:sp>
      <p:sp>
        <p:nvSpPr>
          <p:cNvPr id="2" name="Title 1"/>
          <p:cNvSpPr>
            <a:spLocks noGrp="1"/>
          </p:cNvSpPr>
          <p:nvPr>
            <p:ph type="title"/>
          </p:nvPr>
        </p:nvSpPr>
        <p:spPr>
          <a:xfrm>
            <a:off x="1691680" y="731838"/>
            <a:ext cx="7128792" cy="438626"/>
          </a:xfrm>
        </p:spPr>
        <p:txBody>
          <a:bodyPr>
            <a:normAutofit fontScale="90000"/>
          </a:bodyPr>
          <a:lstStyle/>
          <a:p>
            <a:pPr algn="r"/>
            <a:r>
              <a:rPr lang="ro-RO" sz="3000" dirty="0">
                <a:solidFill>
                  <a:schemeClr val="accent5">
                    <a:lumMod val="75000"/>
                  </a:schemeClr>
                </a:solidFill>
                <a:latin typeface="Calibri" panose="020F0502020204030204" pitchFamily="34" charset="0"/>
              </a:rPr>
              <a:t/>
            </a:r>
            <a:br>
              <a:rPr lang="ro-RO" sz="3000" dirty="0">
                <a:solidFill>
                  <a:schemeClr val="accent5">
                    <a:lumMod val="75000"/>
                  </a:schemeClr>
                </a:solidFill>
                <a:latin typeface="Calibri" panose="020F0502020204030204" pitchFamily="34" charset="0"/>
              </a:rPr>
            </a:br>
            <a:r>
              <a:rPr lang="ro-RO" sz="3000" dirty="0">
                <a:solidFill>
                  <a:schemeClr val="accent5">
                    <a:lumMod val="75000"/>
                  </a:schemeClr>
                </a:solidFill>
                <a:latin typeface="Calibri" panose="020F0502020204030204" pitchFamily="34" charset="0"/>
              </a:rPr>
              <a:t/>
            </a:r>
            <a:br>
              <a:rPr lang="ro-RO" sz="3000" dirty="0">
                <a:solidFill>
                  <a:schemeClr val="accent5">
                    <a:lumMod val="75000"/>
                  </a:schemeClr>
                </a:solidFill>
                <a:latin typeface="Calibri" panose="020F0502020204030204" pitchFamily="34" charset="0"/>
              </a:rPr>
            </a:br>
            <a:r>
              <a:rPr lang="ro-RO" sz="3000" dirty="0">
                <a:solidFill>
                  <a:schemeClr val="accent5">
                    <a:lumMod val="75000"/>
                  </a:schemeClr>
                </a:solidFill>
                <a:latin typeface="Calibri" panose="020F0502020204030204" pitchFamily="34" charset="0"/>
              </a:rPr>
              <a:t/>
            </a:r>
            <a:br>
              <a:rPr lang="ro-RO" sz="3000" dirty="0">
                <a:solidFill>
                  <a:schemeClr val="accent5">
                    <a:lumMod val="75000"/>
                  </a:schemeClr>
                </a:solidFill>
                <a:latin typeface="Calibri" panose="020F0502020204030204" pitchFamily="34" charset="0"/>
              </a:rPr>
            </a:br>
            <a:r>
              <a:rPr lang="ro-RO" sz="2000" dirty="0">
                <a:solidFill>
                  <a:schemeClr val="accent5">
                    <a:lumMod val="75000"/>
                  </a:schemeClr>
                </a:solidFill>
                <a:latin typeface="Calibri" panose="020F0502020204030204" pitchFamily="34" charset="0"/>
              </a:rPr>
              <a:t/>
            </a:r>
            <a:br>
              <a:rPr lang="ro-RO" sz="2000" dirty="0">
                <a:solidFill>
                  <a:schemeClr val="accent5">
                    <a:lumMod val="75000"/>
                  </a:schemeClr>
                </a:solidFill>
                <a:latin typeface="Calibri" panose="020F0502020204030204" pitchFamily="34" charset="0"/>
              </a:rPr>
            </a:br>
            <a:r>
              <a:rPr lang="ro-RO" sz="2000" dirty="0">
                <a:solidFill>
                  <a:schemeClr val="accent5">
                    <a:lumMod val="75000"/>
                  </a:schemeClr>
                </a:solidFill>
                <a:latin typeface="Calibri" panose="020F0502020204030204" pitchFamily="34" charset="0"/>
              </a:rPr>
              <a:t>           </a:t>
            </a:r>
            <a:r>
              <a:rPr kumimoji="0" lang="ro-RO" sz="1800" b="1" i="0" u="none" strike="noStrike" kern="1200" cap="none" spc="0" normalizeH="0" baseline="0" noProof="0" dirty="0">
                <a:ln>
                  <a:noFill/>
                </a:ln>
                <a:solidFill>
                  <a:srgbClr val="FF0000"/>
                </a:solidFill>
                <a:effectLst>
                  <a:outerShdw blurRad="31750" dist="25400" dir="5400000" algn="tl" rotWithShape="0">
                    <a:srgbClr val="000000">
                      <a:alpha val="25000"/>
                    </a:srgbClr>
                  </a:outerShdw>
                </a:effectLst>
                <a:uLnTx/>
                <a:uFillTx/>
                <a:latin typeface="Arial Black" panose="020B0A04020102020204" pitchFamily="34" charset="0"/>
                <a:ea typeface="+mj-ea"/>
                <a:cs typeface="+mj-cs"/>
              </a:rPr>
              <a:t>Programului Promotorii Voluntariatului în România</a:t>
            </a:r>
            <a:br>
              <a:rPr kumimoji="0" lang="ro-RO" sz="1800" b="1" i="0" u="none" strike="noStrike" kern="1200" cap="none" spc="0" normalizeH="0" baseline="0" noProof="0" dirty="0">
                <a:ln>
                  <a:noFill/>
                </a:ln>
                <a:solidFill>
                  <a:srgbClr val="FF0000"/>
                </a:solidFill>
                <a:effectLst>
                  <a:outerShdw blurRad="31750" dist="25400" dir="5400000" algn="tl" rotWithShape="0">
                    <a:srgbClr val="000000">
                      <a:alpha val="25000"/>
                    </a:srgbClr>
                  </a:outerShdw>
                </a:effectLst>
                <a:uLnTx/>
                <a:uFillTx/>
                <a:latin typeface="Arial Black" panose="020B0A04020102020204" pitchFamily="34" charset="0"/>
                <a:ea typeface="+mj-ea"/>
                <a:cs typeface="+mj-cs"/>
              </a:rPr>
            </a:br>
            <a:r>
              <a:rPr kumimoji="0" lang="ro-RO" sz="1800" b="1" i="0" u="none" strike="noStrike" kern="1200" cap="none" spc="0" normalizeH="0" baseline="0" noProof="0" dirty="0">
                <a:ln>
                  <a:noFill/>
                </a:ln>
                <a:solidFill>
                  <a:srgbClr val="FF0000"/>
                </a:solidFill>
                <a:effectLst>
                  <a:outerShdw blurRad="31750" dist="25400" dir="5400000" algn="tl" rotWithShape="0">
                    <a:srgbClr val="000000">
                      <a:alpha val="25000"/>
                    </a:srgbClr>
                  </a:outerShdw>
                </a:effectLst>
                <a:uLnTx/>
                <a:uFillTx/>
                <a:latin typeface="Arial Black" panose="020B0A04020102020204" pitchFamily="34" charset="0"/>
                <a:ea typeface="+mj-ea"/>
                <a:cs typeface="+mj-cs"/>
              </a:rPr>
              <a:t>Ediția a </a:t>
            </a:r>
            <a:r>
              <a:rPr kumimoji="0" lang="ro-RO" sz="1800" b="1" i="0" u="none" strike="noStrike" kern="1200" cap="none" spc="0" normalizeH="0" baseline="0" noProof="0" dirty="0" err="1" smtClean="0">
                <a:ln>
                  <a:noFill/>
                </a:ln>
                <a:solidFill>
                  <a:srgbClr val="FF0000"/>
                </a:solidFill>
                <a:effectLst>
                  <a:outerShdw blurRad="31750" dist="25400" dir="5400000" algn="tl" rotWithShape="0">
                    <a:srgbClr val="000000">
                      <a:alpha val="25000"/>
                    </a:srgbClr>
                  </a:outerShdw>
                </a:effectLst>
                <a:uLnTx/>
                <a:uFillTx/>
                <a:latin typeface="Arial Black" panose="020B0A04020102020204" pitchFamily="34" charset="0"/>
                <a:ea typeface="+mj-ea"/>
                <a:cs typeface="+mj-cs"/>
              </a:rPr>
              <a:t>IIi</a:t>
            </a:r>
            <a:r>
              <a:rPr kumimoji="0" lang="ro-RO" sz="1800" b="1" i="0" u="none" strike="noStrike" kern="1200" cap="none" spc="0" normalizeH="0" baseline="0" noProof="0" dirty="0" smtClean="0">
                <a:ln>
                  <a:noFill/>
                </a:ln>
                <a:solidFill>
                  <a:srgbClr val="FF0000"/>
                </a:solidFill>
                <a:effectLst>
                  <a:outerShdw blurRad="31750" dist="25400" dir="5400000" algn="tl" rotWithShape="0">
                    <a:srgbClr val="000000">
                      <a:alpha val="25000"/>
                    </a:srgbClr>
                  </a:outerShdw>
                </a:effectLst>
                <a:uLnTx/>
                <a:uFillTx/>
                <a:latin typeface="Arial Black" panose="020B0A04020102020204" pitchFamily="34" charset="0"/>
                <a:ea typeface="+mj-ea"/>
                <a:cs typeface="+mj-cs"/>
              </a:rPr>
              <a:t>-a</a:t>
            </a:r>
            <a:r>
              <a:rPr kumimoji="0" lang="ro-RO" sz="1800" b="1" i="0" u="none" strike="noStrike" kern="1200" cap="none" spc="0" normalizeH="0" baseline="0" noProof="0" dirty="0">
                <a:ln>
                  <a:noFill/>
                </a:ln>
                <a:solidFill>
                  <a:srgbClr val="FF0000"/>
                </a:solidFill>
                <a:effectLst>
                  <a:outerShdw blurRad="31750" dist="25400" dir="5400000" algn="tl" rotWithShape="0">
                    <a:srgbClr val="000000">
                      <a:alpha val="25000"/>
                    </a:srgbClr>
                  </a:outerShdw>
                </a:effectLst>
                <a:uLnTx/>
                <a:uFillTx/>
                <a:latin typeface="Arial Black" panose="020B0A04020102020204" pitchFamily="34" charset="0"/>
                <a:ea typeface="+mj-ea"/>
                <a:cs typeface="+mj-cs"/>
              </a:rPr>
              <a:t/>
            </a:r>
            <a:br>
              <a:rPr kumimoji="0" lang="ro-RO" sz="1800" b="1" i="0" u="none" strike="noStrike" kern="1200" cap="none" spc="0" normalizeH="0" baseline="0" noProof="0" dirty="0">
                <a:ln>
                  <a:noFill/>
                </a:ln>
                <a:solidFill>
                  <a:srgbClr val="FF0000"/>
                </a:solidFill>
                <a:effectLst>
                  <a:outerShdw blurRad="31750" dist="25400" dir="5400000" algn="tl" rotWithShape="0">
                    <a:srgbClr val="000000">
                      <a:alpha val="25000"/>
                    </a:srgbClr>
                  </a:outerShdw>
                </a:effectLst>
                <a:uLnTx/>
                <a:uFillTx/>
                <a:latin typeface="Arial Black" panose="020B0A04020102020204" pitchFamily="34" charset="0"/>
                <a:ea typeface="+mj-ea"/>
                <a:cs typeface="+mj-cs"/>
              </a:rPr>
            </a:br>
            <a:r>
              <a:rPr kumimoji="0" lang="ro-RO" sz="1800" b="1" i="0" u="none" strike="noStrike" kern="1200" cap="none" spc="0" normalizeH="0" baseline="0" noProof="0" dirty="0" smtClean="0">
                <a:ln>
                  <a:noFill/>
                </a:ln>
                <a:solidFill>
                  <a:srgbClr val="FF0000"/>
                </a:solidFill>
                <a:effectLst>
                  <a:outerShdw blurRad="31750" dist="25400" dir="5400000" algn="tl" rotWithShape="0">
                    <a:srgbClr val="000000">
                      <a:alpha val="25000"/>
                    </a:srgbClr>
                  </a:outerShdw>
                </a:effectLst>
                <a:uLnTx/>
                <a:uFillTx/>
                <a:latin typeface="Arial Black" panose="020B0A04020102020204" pitchFamily="34" charset="0"/>
                <a:ea typeface="+mj-ea"/>
                <a:cs typeface="+mj-cs"/>
              </a:rPr>
              <a:t>2022</a:t>
            </a:r>
            <a:r>
              <a:rPr kumimoji="0" lang="ro-RO" sz="1800" b="1" i="0" u="none" strike="noStrike" kern="1200" cap="none" spc="0" normalizeH="0" baseline="0" noProof="0" dirty="0">
                <a:ln>
                  <a:noFill/>
                </a:ln>
                <a:solidFill>
                  <a:srgbClr val="FF0000"/>
                </a:solidFill>
                <a:effectLst>
                  <a:outerShdw blurRad="31750" dist="25400" dir="5400000" algn="tl" rotWithShape="0">
                    <a:srgbClr val="000000">
                      <a:alpha val="25000"/>
                    </a:srgbClr>
                  </a:outerShdw>
                </a:effectLst>
                <a:uLnTx/>
                <a:uFillTx/>
                <a:latin typeface="Arial Black" panose="020B0A04020102020204" pitchFamily="34" charset="0"/>
                <a:ea typeface="+mj-ea"/>
                <a:cs typeface="+mj-cs"/>
              </a:rPr>
              <a:t/>
            </a:r>
            <a:br>
              <a:rPr kumimoji="0" lang="ro-RO" sz="1800" b="1" i="0" u="none" strike="noStrike" kern="1200" cap="none" spc="0" normalizeH="0" baseline="0" noProof="0" dirty="0">
                <a:ln>
                  <a:noFill/>
                </a:ln>
                <a:solidFill>
                  <a:srgbClr val="FF0000"/>
                </a:solidFill>
                <a:effectLst>
                  <a:outerShdw blurRad="31750" dist="25400" dir="5400000" algn="tl" rotWithShape="0">
                    <a:srgbClr val="000000">
                      <a:alpha val="25000"/>
                    </a:srgbClr>
                  </a:outerShdw>
                </a:effectLst>
                <a:uLnTx/>
                <a:uFillTx/>
                <a:latin typeface="Arial Black" panose="020B0A04020102020204" pitchFamily="34" charset="0"/>
                <a:ea typeface="+mj-ea"/>
                <a:cs typeface="+mj-cs"/>
              </a:rPr>
            </a:br>
            <a:r>
              <a:rPr kumimoji="0" lang="ro-RO" sz="1300" b="1" i="0" u="none" strike="noStrike" kern="1200" cap="none" spc="0" normalizeH="0" baseline="0" noProof="0" dirty="0">
                <a:ln>
                  <a:noFill/>
                </a:ln>
                <a:solidFill>
                  <a:prstClr val="black"/>
                </a:solidFill>
                <a:effectLst>
                  <a:outerShdw blurRad="31750" dist="25400" dir="5400000" algn="tl" rotWithShape="0">
                    <a:srgbClr val="000000">
                      <a:alpha val="25000"/>
                    </a:srgbClr>
                  </a:outerShdw>
                </a:effectLst>
                <a:uLnTx/>
                <a:uFillTx/>
                <a:latin typeface="Arial Black" panose="020B0A04020102020204" pitchFamily="34" charset="0"/>
                <a:ea typeface="+mj-ea"/>
                <a:cs typeface="+mj-cs"/>
              </a:rPr>
              <a:t>https://sgg.gov.ro/new/programul-promotorii-voluntariatului-in-romania</a:t>
            </a:r>
            <a:endParaRPr lang="en-US" sz="3000" dirty="0">
              <a:solidFill>
                <a:schemeClr val="accent5">
                  <a:lumMod val="75000"/>
                </a:schemeClr>
              </a:solidFill>
              <a:latin typeface="Calibri" panose="020F0502020204030204" pitchFamily="34" charset="0"/>
            </a:endParaRPr>
          </a:p>
        </p:txBody>
      </p:sp>
      <p:pic>
        <p:nvPicPr>
          <p:cNvPr id="4" name="Picture 3" descr="D:\Profiles\Virginia.Stanila\Documents\Untitled-5.pn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 y="260648"/>
            <a:ext cx="3779912" cy="864096"/>
          </a:xfrm>
          <a:prstGeom prst="rect">
            <a:avLst/>
          </a:prstGeom>
          <a:noFill/>
          <a:ln>
            <a:noFill/>
          </a:ln>
        </p:spPr>
      </p:pic>
    </p:spTree>
    <p:extLst>
      <p:ext uri="{BB962C8B-B14F-4D97-AF65-F5344CB8AC3E}">
        <p14:creationId xmlns:p14="http://schemas.microsoft.com/office/powerpoint/2010/main" val="257508878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109728" indent="0" algn="ctr">
              <a:buNone/>
            </a:pPr>
            <a:endParaRPr lang="ro-RO" dirty="0" smtClean="0"/>
          </a:p>
          <a:p>
            <a:pPr marL="109728" indent="0" algn="ctr">
              <a:buNone/>
            </a:pPr>
            <a:endParaRPr lang="ro-RO" dirty="0"/>
          </a:p>
          <a:p>
            <a:pPr marL="109728" indent="0" algn="ctr">
              <a:buNone/>
            </a:pPr>
            <a:endParaRPr lang="ro-RO" dirty="0" smtClean="0"/>
          </a:p>
          <a:p>
            <a:pPr marL="109728" indent="0" algn="ctr">
              <a:buNone/>
            </a:pPr>
            <a:r>
              <a:rPr lang="ro-RO" b="1" dirty="0" smtClean="0">
                <a:solidFill>
                  <a:schemeClr val="accent2"/>
                </a:solidFill>
              </a:rPr>
              <a:t>Activități – cadru  </a:t>
            </a:r>
          </a:p>
          <a:p>
            <a:pPr marL="109728" indent="0" algn="ctr">
              <a:buNone/>
            </a:pPr>
            <a:r>
              <a:rPr lang="ro-RO" b="1" dirty="0" smtClean="0">
                <a:solidFill>
                  <a:schemeClr val="accent2"/>
                </a:solidFill>
              </a:rPr>
              <a:t>propuse</a:t>
            </a:r>
            <a:endParaRPr lang="en-GB" b="1" dirty="0">
              <a:solidFill>
                <a:schemeClr val="accent2"/>
              </a:solidFill>
            </a:endParaRPr>
          </a:p>
        </p:txBody>
      </p:sp>
    </p:spTree>
    <p:extLst>
      <p:ext uri="{BB962C8B-B14F-4D97-AF65-F5344CB8AC3E}">
        <p14:creationId xmlns:p14="http://schemas.microsoft.com/office/powerpoint/2010/main" val="321723314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2276872"/>
            <a:ext cx="8229600" cy="4248472"/>
          </a:xfrm>
        </p:spPr>
        <p:txBody>
          <a:bodyPr>
            <a:normAutofit fontScale="70000" lnSpcReduction="20000"/>
          </a:bodyPr>
          <a:lstStyle/>
          <a:p>
            <a:pPr algn="just"/>
            <a:endParaRPr lang="ro-RO" sz="2300" b="1" dirty="0"/>
          </a:p>
          <a:p>
            <a:pPr marL="109728" indent="0">
              <a:buNone/>
            </a:pPr>
            <a:r>
              <a:rPr lang="ro-RO" b="1" dirty="0" smtClean="0">
                <a:solidFill>
                  <a:schemeClr val="accent2"/>
                </a:solidFill>
              </a:rPr>
              <a:t>Aprilie 2022</a:t>
            </a:r>
            <a:endParaRPr lang="ro-RO" b="1" dirty="0">
              <a:solidFill>
                <a:schemeClr val="accent2"/>
              </a:solidFill>
            </a:endParaRPr>
          </a:p>
          <a:p>
            <a:pPr algn="just"/>
            <a:r>
              <a:rPr lang="ro-RO" dirty="0"/>
              <a:t> 	Organizarea unei videoconferințe cu promotorii din program, cu ONG-urile invitate de aceștia și cu inspectoratele școlare în vederea stabilirii unor parteneriate și a unor teme de prezentare pentru sesiunile de informare a elevilor din școli (de ce să fii voluntar, rolul coordonatorului de voluntari, ce înseamnă managementul voluntarilor, etc).</a:t>
            </a:r>
          </a:p>
          <a:p>
            <a:pPr algn="just"/>
            <a:r>
              <a:rPr lang="ro-RO" dirty="0"/>
              <a:t> 	Desemnarea unui grup de voluntari – care vor fi stabiliți/recomandați de promotorii anului 2022 în vederea prezentării către elevi a tematicilor în școli (inclusiv modele de bună practică) etc</a:t>
            </a:r>
          </a:p>
          <a:p>
            <a:pPr algn="just"/>
            <a:r>
              <a:rPr lang="ro-RO" dirty="0"/>
              <a:t> 	Diseminarea propunerilor privind temele de prezentare în școli agreate - către toți partenerii programului (Inspectorate școlare, alte instituții publice partenere, organizații neguvernamentale și partenerii din program – Min Educației si cele 4 structuri asociative. </a:t>
            </a:r>
          </a:p>
          <a:p>
            <a:endParaRPr lang="ro-RO" dirty="0"/>
          </a:p>
          <a:p>
            <a:endParaRPr lang="ro-RO" dirty="0"/>
          </a:p>
          <a:p>
            <a:endParaRPr lang="ro-RO" dirty="0"/>
          </a:p>
          <a:p>
            <a:endParaRPr lang="vi-VN" dirty="0"/>
          </a:p>
          <a:p>
            <a:endParaRPr lang="ro-RO" dirty="0"/>
          </a:p>
          <a:p>
            <a:endParaRPr lang="en-US" dirty="0"/>
          </a:p>
        </p:txBody>
      </p:sp>
      <p:sp>
        <p:nvSpPr>
          <p:cNvPr id="3" name="Title 2"/>
          <p:cNvSpPr>
            <a:spLocks noGrp="1"/>
          </p:cNvSpPr>
          <p:nvPr>
            <p:ph type="title"/>
          </p:nvPr>
        </p:nvSpPr>
        <p:spPr>
          <a:xfrm>
            <a:off x="611560" y="1412776"/>
            <a:ext cx="8075240" cy="864096"/>
          </a:xfrm>
        </p:spPr>
        <p:txBody>
          <a:bodyPr>
            <a:normAutofit fontScale="90000"/>
          </a:bodyPr>
          <a:lstStyle/>
          <a:p>
            <a:pPr algn="r"/>
            <a:r>
              <a:rPr kumimoji="0" lang="ro-RO" sz="1600" b="1" i="0" u="none" strike="noStrike" kern="1200" cap="none" spc="0" normalizeH="0" baseline="0" noProof="0" dirty="0">
                <a:ln>
                  <a:noFill/>
                </a:ln>
                <a:solidFill>
                  <a:srgbClr val="FF0000"/>
                </a:solidFill>
                <a:effectLst>
                  <a:outerShdw blurRad="31750" dist="25400" dir="5400000" algn="tl" rotWithShape="0">
                    <a:srgbClr val="000000">
                      <a:alpha val="25000"/>
                    </a:srgbClr>
                  </a:outerShdw>
                </a:effectLst>
                <a:uLnTx/>
                <a:uFillTx/>
                <a:latin typeface="Arial Black" panose="020B0A04020102020204" pitchFamily="34" charset="0"/>
                <a:ea typeface="+mj-ea"/>
                <a:cs typeface="+mj-cs"/>
              </a:rPr>
              <a:t>Programului Promotorii Voluntariatului în România</a:t>
            </a:r>
            <a:br>
              <a:rPr kumimoji="0" lang="ro-RO" sz="1600" b="1" i="0" u="none" strike="noStrike" kern="1200" cap="none" spc="0" normalizeH="0" baseline="0" noProof="0" dirty="0">
                <a:ln>
                  <a:noFill/>
                </a:ln>
                <a:solidFill>
                  <a:srgbClr val="FF0000"/>
                </a:solidFill>
                <a:effectLst>
                  <a:outerShdw blurRad="31750" dist="25400" dir="5400000" algn="tl" rotWithShape="0">
                    <a:srgbClr val="000000">
                      <a:alpha val="25000"/>
                    </a:srgbClr>
                  </a:outerShdw>
                </a:effectLst>
                <a:uLnTx/>
                <a:uFillTx/>
                <a:latin typeface="Arial Black" panose="020B0A04020102020204" pitchFamily="34" charset="0"/>
                <a:ea typeface="+mj-ea"/>
                <a:cs typeface="+mj-cs"/>
              </a:rPr>
            </a:br>
            <a:r>
              <a:rPr kumimoji="0" lang="ro-RO" sz="1600" b="1" i="0" u="none" strike="noStrike" kern="1200" cap="none" spc="0" normalizeH="0" baseline="0" noProof="0" dirty="0">
                <a:ln>
                  <a:noFill/>
                </a:ln>
                <a:solidFill>
                  <a:srgbClr val="FF0000"/>
                </a:solidFill>
                <a:effectLst>
                  <a:outerShdw blurRad="31750" dist="25400" dir="5400000" algn="tl" rotWithShape="0">
                    <a:srgbClr val="000000">
                      <a:alpha val="25000"/>
                    </a:srgbClr>
                  </a:outerShdw>
                </a:effectLst>
                <a:uLnTx/>
                <a:uFillTx/>
                <a:latin typeface="Arial Black" panose="020B0A04020102020204" pitchFamily="34" charset="0"/>
                <a:ea typeface="+mj-ea"/>
                <a:cs typeface="+mj-cs"/>
              </a:rPr>
              <a:t>Ediția a </a:t>
            </a:r>
            <a:r>
              <a:rPr kumimoji="0" lang="ro-RO" sz="1600" b="1" i="0" u="none" strike="noStrike" kern="1200" cap="none" spc="0" normalizeH="0" baseline="0" noProof="0" dirty="0" smtClean="0">
                <a:ln>
                  <a:noFill/>
                </a:ln>
                <a:solidFill>
                  <a:srgbClr val="FF0000"/>
                </a:solidFill>
                <a:effectLst>
                  <a:outerShdw blurRad="31750" dist="25400" dir="5400000" algn="tl" rotWithShape="0">
                    <a:srgbClr val="000000">
                      <a:alpha val="25000"/>
                    </a:srgbClr>
                  </a:outerShdw>
                </a:effectLst>
                <a:uLnTx/>
                <a:uFillTx/>
                <a:latin typeface="Arial Black" panose="020B0A04020102020204" pitchFamily="34" charset="0"/>
                <a:ea typeface="+mj-ea"/>
                <a:cs typeface="+mj-cs"/>
              </a:rPr>
              <a:t>III-a</a:t>
            </a:r>
            <a:r>
              <a:rPr kumimoji="0" lang="ro-RO" sz="1600" b="1" i="0" u="none" strike="noStrike" kern="1200" cap="none" spc="0" normalizeH="0" baseline="0" noProof="0" dirty="0">
                <a:ln>
                  <a:noFill/>
                </a:ln>
                <a:solidFill>
                  <a:srgbClr val="FF0000"/>
                </a:solidFill>
                <a:effectLst>
                  <a:outerShdw blurRad="31750" dist="25400" dir="5400000" algn="tl" rotWithShape="0">
                    <a:srgbClr val="000000">
                      <a:alpha val="25000"/>
                    </a:srgbClr>
                  </a:outerShdw>
                </a:effectLst>
                <a:uLnTx/>
                <a:uFillTx/>
                <a:latin typeface="Arial Black" panose="020B0A04020102020204" pitchFamily="34" charset="0"/>
                <a:ea typeface="+mj-ea"/>
                <a:cs typeface="+mj-cs"/>
              </a:rPr>
              <a:t/>
            </a:r>
            <a:br>
              <a:rPr kumimoji="0" lang="ro-RO" sz="1600" b="1" i="0" u="none" strike="noStrike" kern="1200" cap="none" spc="0" normalizeH="0" baseline="0" noProof="0" dirty="0">
                <a:ln>
                  <a:noFill/>
                </a:ln>
                <a:solidFill>
                  <a:srgbClr val="FF0000"/>
                </a:solidFill>
                <a:effectLst>
                  <a:outerShdw blurRad="31750" dist="25400" dir="5400000" algn="tl" rotWithShape="0">
                    <a:srgbClr val="000000">
                      <a:alpha val="25000"/>
                    </a:srgbClr>
                  </a:outerShdw>
                </a:effectLst>
                <a:uLnTx/>
                <a:uFillTx/>
                <a:latin typeface="Arial Black" panose="020B0A04020102020204" pitchFamily="34" charset="0"/>
                <a:ea typeface="+mj-ea"/>
                <a:cs typeface="+mj-cs"/>
              </a:rPr>
            </a:br>
            <a:r>
              <a:rPr kumimoji="0" lang="ro-RO" sz="1600" b="1" i="0" u="none" strike="noStrike" kern="1200" cap="none" spc="0" normalizeH="0" baseline="0" noProof="0" dirty="0" smtClean="0">
                <a:ln>
                  <a:noFill/>
                </a:ln>
                <a:solidFill>
                  <a:srgbClr val="FF0000"/>
                </a:solidFill>
                <a:effectLst>
                  <a:outerShdw blurRad="31750" dist="25400" dir="5400000" algn="tl" rotWithShape="0">
                    <a:srgbClr val="000000">
                      <a:alpha val="25000"/>
                    </a:srgbClr>
                  </a:outerShdw>
                </a:effectLst>
                <a:uLnTx/>
                <a:uFillTx/>
                <a:latin typeface="Arial Black" panose="020B0A04020102020204" pitchFamily="34" charset="0"/>
                <a:ea typeface="+mj-ea"/>
                <a:cs typeface="+mj-cs"/>
              </a:rPr>
              <a:t>2022</a:t>
            </a:r>
            <a:r>
              <a:rPr kumimoji="0" lang="ro-RO" sz="1600" b="1" i="0" u="none" strike="noStrike" kern="1200" cap="none" spc="0" normalizeH="0" baseline="0" noProof="0" dirty="0">
                <a:ln>
                  <a:noFill/>
                </a:ln>
                <a:solidFill>
                  <a:srgbClr val="FF0000"/>
                </a:solidFill>
                <a:effectLst>
                  <a:outerShdw blurRad="31750" dist="25400" dir="5400000" algn="tl" rotWithShape="0">
                    <a:srgbClr val="000000">
                      <a:alpha val="25000"/>
                    </a:srgbClr>
                  </a:outerShdw>
                </a:effectLst>
                <a:uLnTx/>
                <a:uFillTx/>
                <a:latin typeface="Arial Black" panose="020B0A04020102020204" pitchFamily="34" charset="0"/>
                <a:ea typeface="+mj-ea"/>
                <a:cs typeface="+mj-cs"/>
              </a:rPr>
              <a:t/>
            </a:r>
            <a:br>
              <a:rPr kumimoji="0" lang="ro-RO" sz="1600" b="1" i="0" u="none" strike="noStrike" kern="1200" cap="none" spc="0" normalizeH="0" baseline="0" noProof="0" dirty="0">
                <a:ln>
                  <a:noFill/>
                </a:ln>
                <a:solidFill>
                  <a:srgbClr val="FF0000"/>
                </a:solidFill>
                <a:effectLst>
                  <a:outerShdw blurRad="31750" dist="25400" dir="5400000" algn="tl" rotWithShape="0">
                    <a:srgbClr val="000000">
                      <a:alpha val="25000"/>
                    </a:srgbClr>
                  </a:outerShdw>
                </a:effectLst>
                <a:uLnTx/>
                <a:uFillTx/>
                <a:latin typeface="Arial Black" panose="020B0A04020102020204" pitchFamily="34" charset="0"/>
                <a:ea typeface="+mj-ea"/>
                <a:cs typeface="+mj-cs"/>
              </a:rPr>
            </a:br>
            <a:r>
              <a:rPr kumimoji="0" lang="ro-RO" sz="1300" b="1" i="0" u="none" strike="noStrike" kern="1200" cap="none" spc="0" normalizeH="0" baseline="0" noProof="0" dirty="0">
                <a:ln>
                  <a:noFill/>
                </a:ln>
                <a:solidFill>
                  <a:prstClr val="black"/>
                </a:solidFill>
                <a:effectLst>
                  <a:outerShdw blurRad="31750" dist="25400" dir="5400000" algn="tl" rotWithShape="0">
                    <a:srgbClr val="000000">
                      <a:alpha val="25000"/>
                    </a:srgbClr>
                  </a:outerShdw>
                </a:effectLst>
                <a:uLnTx/>
                <a:uFillTx/>
                <a:latin typeface="Arial Black" panose="020B0A04020102020204" pitchFamily="34" charset="0"/>
                <a:ea typeface="+mj-ea"/>
                <a:cs typeface="+mj-cs"/>
              </a:rPr>
              <a:t>https://sgg.gov.ro/new/programul-promotorii-voluntariatului-in-romania </a:t>
            </a:r>
            <a:r>
              <a:rPr kumimoji="0" lang="ro-RO" sz="1600" b="1" i="0" u="none" strike="noStrike" kern="1200" cap="none" spc="0" normalizeH="0" baseline="0" noProof="0" dirty="0">
                <a:ln>
                  <a:noFill/>
                </a:ln>
                <a:solidFill>
                  <a:srgbClr val="FF0000"/>
                </a:solidFill>
                <a:effectLst>
                  <a:outerShdw blurRad="31750" dist="25400" dir="5400000" algn="tl" rotWithShape="0">
                    <a:srgbClr val="000000">
                      <a:alpha val="25000"/>
                    </a:srgbClr>
                  </a:outerShdw>
                </a:effectLst>
                <a:uLnTx/>
                <a:uFillTx/>
                <a:latin typeface="Arial Black" panose="020B0A04020102020204" pitchFamily="34" charset="0"/>
                <a:ea typeface="+mj-ea"/>
                <a:cs typeface="+mj-cs"/>
              </a:rPr>
              <a:t/>
            </a:r>
            <a:br>
              <a:rPr kumimoji="0" lang="ro-RO" sz="1600" b="1" i="0" u="none" strike="noStrike" kern="1200" cap="none" spc="0" normalizeH="0" baseline="0" noProof="0" dirty="0">
                <a:ln>
                  <a:noFill/>
                </a:ln>
                <a:solidFill>
                  <a:srgbClr val="FF0000"/>
                </a:solidFill>
                <a:effectLst>
                  <a:outerShdw blurRad="31750" dist="25400" dir="5400000" algn="tl" rotWithShape="0">
                    <a:srgbClr val="000000">
                      <a:alpha val="25000"/>
                    </a:srgbClr>
                  </a:outerShdw>
                </a:effectLst>
                <a:uLnTx/>
                <a:uFillTx/>
                <a:latin typeface="Arial Black" panose="020B0A04020102020204" pitchFamily="34" charset="0"/>
                <a:ea typeface="+mj-ea"/>
                <a:cs typeface="+mj-cs"/>
              </a:rPr>
            </a:br>
            <a:endParaRPr lang="en-US" sz="1800" dirty="0">
              <a:solidFill>
                <a:srgbClr val="002060"/>
              </a:solidFill>
            </a:endParaRPr>
          </a:p>
        </p:txBody>
      </p:sp>
      <p:pic>
        <p:nvPicPr>
          <p:cNvPr id="4" name="Picture 3" descr="D:\Profiles\Virginia.Stanila\Documents\Untitled-5.pn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 y="260648"/>
            <a:ext cx="3779912" cy="864096"/>
          </a:xfrm>
          <a:prstGeom prst="rect">
            <a:avLst/>
          </a:prstGeom>
          <a:noFill/>
          <a:ln>
            <a:noFill/>
          </a:ln>
        </p:spPr>
      </p:pic>
      <p:sp>
        <p:nvSpPr>
          <p:cNvPr id="6" name="Rectangle 5"/>
          <p:cNvSpPr/>
          <p:nvPr/>
        </p:nvSpPr>
        <p:spPr>
          <a:xfrm>
            <a:off x="457200" y="3105835"/>
            <a:ext cx="8229600" cy="2308324"/>
          </a:xfrm>
          <a:prstGeom prst="rect">
            <a:avLst/>
          </a:prstGeom>
        </p:spPr>
        <p:txBody>
          <a:bodyPr wrap="square">
            <a:spAutoFit/>
          </a:bodyPr>
          <a:lstStyle/>
          <a:p>
            <a:endParaRPr lang="ro-RO" dirty="0"/>
          </a:p>
          <a:p>
            <a:endParaRPr lang="ro-RO" dirty="0" smtClean="0"/>
          </a:p>
          <a:p>
            <a:endParaRPr lang="ro-RO" dirty="0"/>
          </a:p>
          <a:p>
            <a:endParaRPr lang="ro-RO" dirty="0" smtClean="0"/>
          </a:p>
          <a:p>
            <a:endParaRPr lang="ro-RO" dirty="0"/>
          </a:p>
          <a:p>
            <a:endParaRPr lang="ro-RO" dirty="0" smtClean="0"/>
          </a:p>
          <a:p>
            <a:endParaRPr lang="ro-RO" dirty="0"/>
          </a:p>
          <a:p>
            <a:endParaRPr lang="en-GB" dirty="0"/>
          </a:p>
        </p:txBody>
      </p:sp>
    </p:spTree>
    <p:extLst>
      <p:ext uri="{BB962C8B-B14F-4D97-AF65-F5344CB8AC3E}">
        <p14:creationId xmlns:p14="http://schemas.microsoft.com/office/powerpoint/2010/main" val="253716020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stituent conținut 1">
            <a:extLst>
              <a:ext uri="{FF2B5EF4-FFF2-40B4-BE49-F238E27FC236}">
                <a16:creationId xmlns:a16="http://schemas.microsoft.com/office/drawing/2014/main" xmlns="" id="{39EC2C8A-7C9F-4902-9602-2C4CDC811B6A}"/>
              </a:ext>
            </a:extLst>
          </p:cNvPr>
          <p:cNvSpPr>
            <a:spLocks noGrp="1"/>
          </p:cNvSpPr>
          <p:nvPr>
            <p:ph idx="1"/>
          </p:nvPr>
        </p:nvSpPr>
        <p:spPr>
          <a:xfrm>
            <a:off x="323528" y="1340768"/>
            <a:ext cx="8496944" cy="864096"/>
          </a:xfrm>
        </p:spPr>
        <p:txBody>
          <a:bodyPr>
            <a:normAutofit fontScale="25000" lnSpcReduction="20000"/>
          </a:bodyPr>
          <a:lstStyle/>
          <a:p>
            <a:pPr marL="109728" indent="0" algn="r">
              <a:buNone/>
            </a:pPr>
            <a:r>
              <a:rPr kumimoji="0" lang="ro-RO" sz="5600" b="1" i="0" u="none" strike="noStrike" kern="1200" cap="none" spc="0" normalizeH="0" baseline="0" noProof="0" dirty="0">
                <a:ln>
                  <a:noFill/>
                </a:ln>
                <a:solidFill>
                  <a:srgbClr val="FF0000"/>
                </a:solidFill>
                <a:effectLst>
                  <a:outerShdw blurRad="31750" dist="25400" dir="5400000" algn="tl" rotWithShape="0">
                    <a:srgbClr val="000000">
                      <a:alpha val="25000"/>
                    </a:srgbClr>
                  </a:outerShdw>
                </a:effectLst>
                <a:uLnTx/>
                <a:uFillTx/>
                <a:latin typeface="Arial Black" panose="020B0A04020102020204" pitchFamily="34" charset="0"/>
                <a:ea typeface="+mj-ea"/>
                <a:cs typeface="+mj-cs"/>
              </a:rPr>
              <a:t>Programului Promotorii Voluntariatului în România</a:t>
            </a:r>
            <a:br>
              <a:rPr kumimoji="0" lang="ro-RO" sz="5600" b="1" i="0" u="none" strike="noStrike" kern="1200" cap="none" spc="0" normalizeH="0" baseline="0" noProof="0" dirty="0">
                <a:ln>
                  <a:noFill/>
                </a:ln>
                <a:solidFill>
                  <a:srgbClr val="FF0000"/>
                </a:solidFill>
                <a:effectLst>
                  <a:outerShdw blurRad="31750" dist="25400" dir="5400000" algn="tl" rotWithShape="0">
                    <a:srgbClr val="000000">
                      <a:alpha val="25000"/>
                    </a:srgbClr>
                  </a:outerShdw>
                </a:effectLst>
                <a:uLnTx/>
                <a:uFillTx/>
                <a:latin typeface="Arial Black" panose="020B0A04020102020204" pitchFamily="34" charset="0"/>
                <a:ea typeface="+mj-ea"/>
                <a:cs typeface="+mj-cs"/>
              </a:rPr>
            </a:br>
            <a:r>
              <a:rPr kumimoji="0" lang="ro-RO" sz="5600" b="1" i="0" u="none" strike="noStrike" kern="1200" cap="none" spc="0" normalizeH="0" baseline="0" noProof="0" dirty="0">
                <a:ln>
                  <a:noFill/>
                </a:ln>
                <a:solidFill>
                  <a:srgbClr val="FF0000"/>
                </a:solidFill>
                <a:effectLst>
                  <a:outerShdw blurRad="31750" dist="25400" dir="5400000" algn="tl" rotWithShape="0">
                    <a:srgbClr val="000000">
                      <a:alpha val="25000"/>
                    </a:srgbClr>
                  </a:outerShdw>
                </a:effectLst>
                <a:uLnTx/>
                <a:uFillTx/>
                <a:latin typeface="Arial Black" panose="020B0A04020102020204" pitchFamily="34" charset="0"/>
                <a:ea typeface="+mj-ea"/>
                <a:cs typeface="+mj-cs"/>
              </a:rPr>
              <a:t>Ediția a </a:t>
            </a:r>
            <a:r>
              <a:rPr kumimoji="0" lang="ro-RO" sz="5600" b="1" i="0" u="none" strike="noStrike" kern="1200" cap="none" spc="0" normalizeH="0" baseline="0" noProof="0" dirty="0" smtClean="0">
                <a:ln>
                  <a:noFill/>
                </a:ln>
                <a:solidFill>
                  <a:srgbClr val="FF0000"/>
                </a:solidFill>
                <a:effectLst>
                  <a:outerShdw blurRad="31750" dist="25400" dir="5400000" algn="tl" rotWithShape="0">
                    <a:srgbClr val="000000">
                      <a:alpha val="25000"/>
                    </a:srgbClr>
                  </a:outerShdw>
                </a:effectLst>
                <a:uLnTx/>
                <a:uFillTx/>
                <a:latin typeface="Arial Black" panose="020B0A04020102020204" pitchFamily="34" charset="0"/>
                <a:ea typeface="+mj-ea"/>
                <a:cs typeface="+mj-cs"/>
              </a:rPr>
              <a:t>III-a</a:t>
            </a:r>
            <a:r>
              <a:rPr kumimoji="0" lang="ro-RO" sz="5600" b="1" i="0" u="none" strike="noStrike" kern="1200" cap="none" spc="0" normalizeH="0" baseline="0" noProof="0" dirty="0">
                <a:ln>
                  <a:noFill/>
                </a:ln>
                <a:solidFill>
                  <a:srgbClr val="FF0000"/>
                </a:solidFill>
                <a:effectLst>
                  <a:outerShdw blurRad="31750" dist="25400" dir="5400000" algn="tl" rotWithShape="0">
                    <a:srgbClr val="000000">
                      <a:alpha val="25000"/>
                    </a:srgbClr>
                  </a:outerShdw>
                </a:effectLst>
                <a:uLnTx/>
                <a:uFillTx/>
                <a:latin typeface="Arial Black" panose="020B0A04020102020204" pitchFamily="34" charset="0"/>
                <a:ea typeface="+mj-ea"/>
                <a:cs typeface="+mj-cs"/>
              </a:rPr>
              <a:t/>
            </a:r>
            <a:br>
              <a:rPr kumimoji="0" lang="ro-RO" sz="5600" b="1" i="0" u="none" strike="noStrike" kern="1200" cap="none" spc="0" normalizeH="0" baseline="0" noProof="0" dirty="0">
                <a:ln>
                  <a:noFill/>
                </a:ln>
                <a:solidFill>
                  <a:srgbClr val="FF0000"/>
                </a:solidFill>
                <a:effectLst>
                  <a:outerShdw blurRad="31750" dist="25400" dir="5400000" algn="tl" rotWithShape="0">
                    <a:srgbClr val="000000">
                      <a:alpha val="25000"/>
                    </a:srgbClr>
                  </a:outerShdw>
                </a:effectLst>
                <a:uLnTx/>
                <a:uFillTx/>
                <a:latin typeface="Arial Black" panose="020B0A04020102020204" pitchFamily="34" charset="0"/>
                <a:ea typeface="+mj-ea"/>
                <a:cs typeface="+mj-cs"/>
              </a:rPr>
            </a:br>
            <a:r>
              <a:rPr kumimoji="0" lang="ro-RO" sz="5600" b="1" i="0" u="none" strike="noStrike" kern="1200" cap="none" spc="0" normalizeH="0" baseline="0" noProof="0" dirty="0" smtClean="0">
                <a:ln>
                  <a:noFill/>
                </a:ln>
                <a:solidFill>
                  <a:srgbClr val="FF0000"/>
                </a:solidFill>
                <a:effectLst>
                  <a:outerShdw blurRad="31750" dist="25400" dir="5400000" algn="tl" rotWithShape="0">
                    <a:srgbClr val="000000">
                      <a:alpha val="25000"/>
                    </a:srgbClr>
                  </a:outerShdw>
                </a:effectLst>
                <a:uLnTx/>
                <a:uFillTx/>
                <a:latin typeface="Arial Black" panose="020B0A04020102020204" pitchFamily="34" charset="0"/>
                <a:ea typeface="+mj-ea"/>
                <a:cs typeface="+mj-cs"/>
              </a:rPr>
              <a:t>2022</a:t>
            </a:r>
            <a:r>
              <a:rPr kumimoji="0" lang="ro-RO" sz="2900" b="1" i="0" u="none" strike="noStrike" kern="1200" cap="none" spc="0" normalizeH="0" baseline="0" noProof="0" dirty="0">
                <a:ln>
                  <a:noFill/>
                </a:ln>
                <a:solidFill>
                  <a:srgbClr val="FF0000"/>
                </a:solidFill>
                <a:effectLst>
                  <a:outerShdw blurRad="31750" dist="25400" dir="5400000" algn="tl" rotWithShape="0">
                    <a:srgbClr val="000000">
                      <a:alpha val="25000"/>
                    </a:srgbClr>
                  </a:outerShdw>
                </a:effectLst>
                <a:uLnTx/>
                <a:uFillTx/>
                <a:latin typeface="Arial Black" panose="020B0A04020102020204" pitchFamily="34" charset="0"/>
                <a:ea typeface="+mj-ea"/>
                <a:cs typeface="+mj-cs"/>
              </a:rPr>
              <a:t/>
            </a:r>
            <a:br>
              <a:rPr kumimoji="0" lang="ro-RO" sz="2900" b="1" i="0" u="none" strike="noStrike" kern="1200" cap="none" spc="0" normalizeH="0" baseline="0" noProof="0" dirty="0">
                <a:ln>
                  <a:noFill/>
                </a:ln>
                <a:solidFill>
                  <a:srgbClr val="FF0000"/>
                </a:solidFill>
                <a:effectLst>
                  <a:outerShdw blurRad="31750" dist="25400" dir="5400000" algn="tl" rotWithShape="0">
                    <a:srgbClr val="000000">
                      <a:alpha val="25000"/>
                    </a:srgbClr>
                  </a:outerShdw>
                </a:effectLst>
                <a:uLnTx/>
                <a:uFillTx/>
                <a:latin typeface="Arial Black" panose="020B0A04020102020204" pitchFamily="34" charset="0"/>
                <a:ea typeface="+mj-ea"/>
                <a:cs typeface="+mj-cs"/>
              </a:rPr>
            </a:br>
            <a:r>
              <a:rPr kumimoji="0" lang="ro-RO" sz="4800" b="1" i="0" u="none" strike="noStrike" kern="1200" cap="none" spc="0" normalizeH="0" baseline="0" noProof="0" dirty="0">
                <a:ln>
                  <a:noFill/>
                </a:ln>
                <a:solidFill>
                  <a:prstClr val="black"/>
                </a:solidFill>
                <a:effectLst>
                  <a:outerShdw blurRad="31750" dist="25400" dir="5400000" algn="tl" rotWithShape="0">
                    <a:srgbClr val="000000">
                      <a:alpha val="25000"/>
                    </a:srgbClr>
                  </a:outerShdw>
                </a:effectLst>
                <a:uLnTx/>
                <a:uFillTx/>
                <a:latin typeface="Arial Black" panose="020B0A04020102020204" pitchFamily="34" charset="0"/>
                <a:ea typeface="+mj-ea"/>
                <a:cs typeface="+mj-cs"/>
              </a:rPr>
              <a:t>https://sgg.gov.ro/new/programul-promotorii-voluntariatului-in-romania</a:t>
            </a:r>
          </a:p>
          <a:p>
            <a:pPr marL="109728" indent="0" algn="r">
              <a:buNone/>
            </a:pPr>
            <a:endParaRPr lang="ro-RO" sz="4800" b="1" dirty="0">
              <a:solidFill>
                <a:prstClr val="black"/>
              </a:solidFill>
              <a:effectLst>
                <a:outerShdw blurRad="31750" dist="25400" dir="5400000" algn="tl" rotWithShape="0">
                  <a:srgbClr val="000000">
                    <a:alpha val="25000"/>
                  </a:srgbClr>
                </a:outerShdw>
              </a:effectLst>
              <a:latin typeface="Arial Black" panose="020B0A04020102020204" pitchFamily="34" charset="0"/>
              <a:ea typeface="+mj-ea"/>
              <a:cs typeface="+mj-cs"/>
            </a:endParaRPr>
          </a:p>
          <a:p>
            <a:pPr marL="109728" indent="0" algn="ctr">
              <a:buNone/>
            </a:pPr>
            <a:r>
              <a:rPr kumimoji="0" lang="ro-RO" sz="1200" b="1" i="0" u="none" strike="noStrike" kern="1200" cap="none" spc="0" normalizeH="0" baseline="0" noProof="0" dirty="0">
                <a:ln>
                  <a:noFill/>
                </a:ln>
                <a:solidFill>
                  <a:prstClr val="black"/>
                </a:solidFill>
                <a:effectLst>
                  <a:outerShdw blurRad="31750" dist="25400" dir="5400000" algn="tl" rotWithShape="0">
                    <a:srgbClr val="000000">
                      <a:alpha val="25000"/>
                    </a:srgbClr>
                  </a:outerShdw>
                </a:effectLst>
                <a:uLnTx/>
                <a:uFillTx/>
                <a:latin typeface="Arial Black" panose="020B0A04020102020204" pitchFamily="34" charset="0"/>
                <a:ea typeface="+mj-ea"/>
                <a:cs typeface="+mj-cs"/>
              </a:rPr>
              <a:t> </a:t>
            </a:r>
            <a:r>
              <a:rPr kumimoji="0" lang="ro-RO" sz="1600" b="1" i="0" u="none" strike="noStrike" kern="1200" cap="none" spc="0" normalizeH="0" baseline="0" noProof="0" dirty="0">
                <a:ln>
                  <a:noFill/>
                </a:ln>
                <a:solidFill>
                  <a:srgbClr val="FF0000"/>
                </a:solidFill>
                <a:effectLst>
                  <a:outerShdw blurRad="31750" dist="25400" dir="5400000" algn="tl" rotWithShape="0">
                    <a:srgbClr val="000000">
                      <a:alpha val="25000"/>
                    </a:srgbClr>
                  </a:outerShdw>
                </a:effectLst>
                <a:uLnTx/>
                <a:uFillTx/>
                <a:latin typeface="Arial Black" panose="020B0A04020102020204" pitchFamily="34" charset="0"/>
                <a:ea typeface="+mj-ea"/>
                <a:cs typeface="+mj-cs"/>
              </a:rPr>
              <a:t/>
            </a:r>
            <a:br>
              <a:rPr kumimoji="0" lang="ro-RO" sz="1600" b="1" i="0" u="none" strike="noStrike" kern="1200" cap="none" spc="0" normalizeH="0" baseline="0" noProof="0" dirty="0">
                <a:ln>
                  <a:noFill/>
                </a:ln>
                <a:solidFill>
                  <a:srgbClr val="FF0000"/>
                </a:solidFill>
                <a:effectLst>
                  <a:outerShdw blurRad="31750" dist="25400" dir="5400000" algn="tl" rotWithShape="0">
                    <a:srgbClr val="000000">
                      <a:alpha val="25000"/>
                    </a:srgbClr>
                  </a:outerShdw>
                </a:effectLst>
                <a:uLnTx/>
                <a:uFillTx/>
                <a:latin typeface="Arial Black" panose="020B0A04020102020204" pitchFamily="34" charset="0"/>
                <a:ea typeface="+mj-ea"/>
                <a:cs typeface="+mj-cs"/>
              </a:rPr>
            </a:br>
            <a:endParaRPr lang="en-US" sz="6200" b="1" dirty="0">
              <a:effectLst>
                <a:outerShdw blurRad="38100" dist="38100" dir="2700000" algn="tl">
                  <a:srgbClr val="000000">
                    <a:alpha val="43137"/>
                  </a:srgbClr>
                </a:outerShdw>
              </a:effectLst>
            </a:endParaRPr>
          </a:p>
        </p:txBody>
      </p:sp>
      <p:pic>
        <p:nvPicPr>
          <p:cNvPr id="4" name="Picture 3" descr="D:\Profiles\Virginia.Stanila\Documents\Untitled-5.png">
            <a:extLst>
              <a:ext uri="{FF2B5EF4-FFF2-40B4-BE49-F238E27FC236}">
                <a16:creationId xmlns:a16="http://schemas.microsoft.com/office/drawing/2014/main" xmlns="" id="{F21EBB81-2DD2-4C8B-878A-C793B1BEAA44}"/>
              </a:ext>
            </a:extLst>
          </p:cNvPr>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 y="260648"/>
            <a:ext cx="3779912" cy="864096"/>
          </a:xfrm>
          <a:prstGeom prst="rect">
            <a:avLst/>
          </a:prstGeom>
          <a:noFill/>
          <a:ln>
            <a:noFill/>
          </a:ln>
        </p:spPr>
      </p:pic>
      <p:sp>
        <p:nvSpPr>
          <p:cNvPr id="7" name="CasetăText 6">
            <a:extLst>
              <a:ext uri="{FF2B5EF4-FFF2-40B4-BE49-F238E27FC236}">
                <a16:creationId xmlns:a16="http://schemas.microsoft.com/office/drawing/2014/main" xmlns="" id="{551415DF-B697-4456-8C1E-884C33FE1D00}"/>
              </a:ext>
            </a:extLst>
          </p:cNvPr>
          <p:cNvSpPr txBox="1"/>
          <p:nvPr/>
        </p:nvSpPr>
        <p:spPr>
          <a:xfrm>
            <a:off x="611560" y="2204864"/>
            <a:ext cx="8177728" cy="4799775"/>
          </a:xfrm>
          <a:prstGeom prst="rect">
            <a:avLst/>
          </a:prstGeom>
          <a:noFill/>
        </p:spPr>
        <p:txBody>
          <a:bodyPr wrap="square">
            <a:spAutoFit/>
          </a:bodyPr>
          <a:lstStyle/>
          <a:p>
            <a:pPr lvl="0" algn="just">
              <a:lnSpc>
                <a:spcPct val="115000"/>
              </a:lnSpc>
              <a:spcAft>
                <a:spcPts val="0"/>
              </a:spcAft>
            </a:pPr>
            <a:r>
              <a:rPr lang="ro-RO" sz="1400" b="1" dirty="0" smtClean="0">
                <a:solidFill>
                  <a:schemeClr val="accent2"/>
                </a:solidFill>
                <a:latin typeface="Trebuchet MS" panose="020B0603020202020204" pitchFamily="34" charset="0"/>
                <a:ea typeface="Calibri" panose="020F0502020204030204" pitchFamily="34" charset="0"/>
                <a:cs typeface="Times New Roman" panose="02020603050405020304" pitchFamily="18" charset="0"/>
              </a:rPr>
              <a:t>Aprilie – septembrie 2022:</a:t>
            </a:r>
          </a:p>
          <a:p>
            <a:pPr marL="342900" lvl="0" indent="-342900" algn="just">
              <a:lnSpc>
                <a:spcPct val="115000"/>
              </a:lnSpc>
              <a:spcAft>
                <a:spcPts val="0"/>
              </a:spcAft>
              <a:buFont typeface="Symbol" panose="05050102010706020507" pitchFamily="18" charset="2"/>
              <a:buBlip>
                <a:blip r:embed="rId3"/>
              </a:buBlip>
            </a:pPr>
            <a:r>
              <a:rPr lang="ro-RO" sz="1400" dirty="0" smtClean="0">
                <a:latin typeface="Trebuchet MS" panose="020B0603020202020204" pitchFamily="34" charset="0"/>
                <a:ea typeface="Calibri" panose="020F0502020204030204" pitchFamily="34" charset="0"/>
                <a:cs typeface="Times New Roman" panose="02020603050405020304" pitchFamily="18" charset="0"/>
              </a:rPr>
              <a:t>Desfășurarea</a:t>
            </a:r>
            <a:r>
              <a:rPr lang="ro-RO" sz="1400" dirty="0">
                <a:latin typeface="Trebuchet MS" panose="020B0603020202020204" pitchFamily="34" charset="0"/>
                <a:ea typeface="Calibri" panose="020F0502020204030204" pitchFamily="34" charset="0"/>
                <a:cs typeface="Times New Roman" panose="02020603050405020304" pitchFamily="18" charset="0"/>
              </a:rPr>
              <a:t>, de către grupul de voluntari </a:t>
            </a:r>
            <a:r>
              <a:rPr lang="ro-RO" sz="1400" u="sng" dirty="0">
                <a:latin typeface="Trebuchet MS" panose="020B0603020202020204" pitchFamily="34" charset="0"/>
                <a:ea typeface="Calibri" panose="020F0502020204030204" pitchFamily="34" charset="0"/>
                <a:cs typeface="Times New Roman" panose="02020603050405020304" pitchFamily="18" charset="0"/>
              </a:rPr>
              <a:t>a unor sesiuni de informare în școli</a:t>
            </a:r>
            <a:r>
              <a:rPr lang="ro-RO" sz="1400" dirty="0">
                <a:latin typeface="Trebuchet MS" panose="020B0603020202020204" pitchFamily="34" charset="0"/>
                <a:ea typeface="Calibri" panose="020F0502020204030204" pitchFamily="34" charset="0"/>
                <a:cs typeface="Times New Roman" panose="02020603050405020304" pitchFamily="18" charset="0"/>
              </a:rPr>
              <a:t> pentru elevii claselor gimnaziale și liceale a rolului voluntariatului în societate, astfel încât, prin aceste sesiuni de informare elevii să învețe ce înseamnă să fii altruist, generos, să ai spirit civic, să fii implicat pentru societatea în care trăiești. </a:t>
            </a:r>
            <a:endParaRPr lang="en-GB" sz="1400" dirty="0">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15000"/>
              </a:lnSpc>
              <a:spcAft>
                <a:spcPts val="0"/>
              </a:spcAft>
              <a:buFont typeface="Symbol" panose="05050102010706020507" pitchFamily="18" charset="2"/>
              <a:buBlip>
                <a:blip r:embed="rId3"/>
              </a:buBlip>
            </a:pPr>
            <a:r>
              <a:rPr lang="ro-RO" sz="1400" dirty="0">
                <a:latin typeface="Trebuchet MS" panose="020B0603020202020204" pitchFamily="34" charset="0"/>
                <a:ea typeface="Calibri" panose="020F0502020204030204" pitchFamily="34" charset="0"/>
                <a:cs typeface="Times New Roman" panose="02020603050405020304" pitchFamily="18" charset="0"/>
              </a:rPr>
              <a:t>Organizarea </a:t>
            </a:r>
            <a:r>
              <a:rPr lang="ro-RO" sz="1400" u="sng" dirty="0">
                <a:latin typeface="Trebuchet MS" panose="020B0603020202020204" pitchFamily="34" charset="0"/>
                <a:ea typeface="Calibri" panose="020F0502020204030204" pitchFamily="34" charset="0"/>
                <a:cs typeface="Times New Roman" panose="02020603050405020304" pitchFamily="18" charset="0"/>
              </a:rPr>
              <a:t>unor videoconferințe și/sau întâlniri directe</a:t>
            </a:r>
            <a:r>
              <a:rPr lang="ro-RO" sz="1400" dirty="0">
                <a:latin typeface="Trebuchet MS" panose="020B0603020202020204" pitchFamily="34" charset="0"/>
                <a:ea typeface="Calibri" panose="020F0502020204030204" pitchFamily="34" charset="0"/>
                <a:cs typeface="Times New Roman" panose="02020603050405020304" pitchFamily="18" charset="0"/>
              </a:rPr>
              <a:t> între reprezentanții SGG -promotorii desemnați - invitații acestora și autoritățile publice locale (din regiunea unde sunt promotorii 2022) pentru </a:t>
            </a:r>
            <a:r>
              <a:rPr lang="ro-RO" sz="1400" u="sng" dirty="0">
                <a:latin typeface="Trebuchet MS" panose="020B0603020202020204" pitchFamily="34" charset="0"/>
                <a:ea typeface="Calibri" panose="020F0502020204030204" pitchFamily="34" charset="0"/>
                <a:cs typeface="Times New Roman" panose="02020603050405020304" pitchFamily="18" charset="0"/>
              </a:rPr>
              <a:t>discutarea unor posibile parteneriate/grupuri de lucru</a:t>
            </a:r>
            <a:r>
              <a:rPr lang="ro-RO" sz="1400" dirty="0">
                <a:latin typeface="Trebuchet MS" panose="020B0603020202020204" pitchFamily="34" charset="0"/>
                <a:ea typeface="Calibri" panose="020F0502020204030204" pitchFamily="34" charset="0"/>
                <a:cs typeface="Times New Roman" panose="02020603050405020304" pitchFamily="18" charset="0"/>
              </a:rPr>
              <a:t> </a:t>
            </a:r>
            <a:r>
              <a:rPr lang="ro-RO" sz="1400" u="sng" dirty="0">
                <a:latin typeface="Trebuchet MS" panose="020B0603020202020204" pitchFamily="34" charset="0"/>
                <a:ea typeface="Calibri" panose="020F0502020204030204" pitchFamily="34" charset="0"/>
                <a:cs typeface="Times New Roman" panose="02020603050405020304" pitchFamily="18" charset="0"/>
              </a:rPr>
              <a:t>pentru redactarea/actualizarea capitolului destinat voluntariatului</a:t>
            </a:r>
            <a:r>
              <a:rPr lang="ro-RO" sz="1400" dirty="0">
                <a:latin typeface="Trebuchet MS" panose="020B0603020202020204" pitchFamily="34" charset="0"/>
                <a:ea typeface="Calibri" panose="020F0502020204030204" pitchFamily="34" charset="0"/>
                <a:cs typeface="Times New Roman" panose="02020603050405020304" pitchFamily="18" charset="0"/>
              </a:rPr>
              <a:t> în vederea preluării acestuia în strategiile de dezvoltare locale (data de organizare a videoconferințelor se va stabili de comun acord cu promotorii).</a:t>
            </a:r>
            <a:endParaRPr lang="en-GB" sz="1400" dirty="0">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15000"/>
              </a:lnSpc>
              <a:spcAft>
                <a:spcPts val="0"/>
              </a:spcAft>
              <a:buFont typeface="Symbol" panose="05050102010706020507" pitchFamily="18" charset="2"/>
              <a:buBlip>
                <a:blip r:embed="rId3"/>
              </a:buBlip>
            </a:pPr>
            <a:r>
              <a:rPr lang="ro-RO" sz="1400" dirty="0">
                <a:latin typeface="Trebuchet MS" panose="020B0603020202020204" pitchFamily="34" charset="0"/>
                <a:ea typeface="Calibri" panose="020F0502020204030204" pitchFamily="34" charset="0"/>
                <a:cs typeface="Times New Roman" panose="02020603050405020304" pitchFamily="18" charset="0"/>
              </a:rPr>
              <a:t>Întocmirea unui </a:t>
            </a:r>
            <a:r>
              <a:rPr lang="ro-RO" sz="1400" u="sng" dirty="0">
                <a:latin typeface="Trebuchet MS" panose="020B0603020202020204" pitchFamily="34" charset="0"/>
                <a:ea typeface="Calibri" panose="020F0502020204030204" pitchFamily="34" charset="0"/>
                <a:cs typeface="Times New Roman" panose="02020603050405020304" pitchFamily="18" charset="0"/>
              </a:rPr>
              <a:t>chestionar on-line destinat autorităților publice locale,</a:t>
            </a:r>
            <a:r>
              <a:rPr lang="ro-RO" sz="1400" dirty="0">
                <a:latin typeface="Trebuchet MS" panose="020B0603020202020204" pitchFamily="34" charset="0"/>
                <a:ea typeface="Calibri" panose="020F0502020204030204" pitchFamily="34" charset="0"/>
                <a:cs typeface="Times New Roman" panose="02020603050405020304" pitchFamily="18" charset="0"/>
              </a:rPr>
              <a:t> unde vor fi completate aspecte care să permită aprecierea gradului de conformare cu prevederile legale în vigoare din domeniul voluntariatului (analiza va fi realizată la nivelul consiliilor județene și primăriilor de municipii, cu privire la existența capitolului dedicat voluntariatului din strategiile de dezvoltare locale adoptate</a:t>
            </a:r>
            <a:r>
              <a:rPr lang="ro-RO" sz="1400" dirty="0" smtClean="0">
                <a:latin typeface="Trebuchet MS" panose="020B0603020202020204" pitchFamily="34" charset="0"/>
                <a:ea typeface="Calibri" panose="020F0502020204030204" pitchFamily="34" charset="0"/>
                <a:cs typeface="Times New Roman" panose="02020603050405020304" pitchFamily="18" charset="0"/>
              </a:rPr>
              <a:t>);</a:t>
            </a:r>
            <a:endParaRPr lang="ro-RO" sz="1400" dirty="0" smtClean="0">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15000"/>
              </a:lnSpc>
              <a:spcAft>
                <a:spcPts val="0"/>
              </a:spcAft>
              <a:buFont typeface="Symbol" panose="05050102010706020507" pitchFamily="18" charset="2"/>
              <a:buBlip>
                <a:blip r:embed="rId3"/>
              </a:buBlip>
            </a:pPr>
            <a:r>
              <a:rPr lang="ro-RO" sz="1400" u="sng" dirty="0" smtClean="0">
                <a:latin typeface="Trebuchet MS" panose="020B0603020202020204" pitchFamily="34" charset="0"/>
                <a:ea typeface="Calibri" panose="020F0502020204030204" pitchFamily="34" charset="0"/>
                <a:cs typeface="Times New Roman" panose="02020603050405020304" pitchFamily="18" charset="0"/>
              </a:rPr>
              <a:t>Redactarea</a:t>
            </a:r>
            <a:r>
              <a:rPr lang="ro-RO" sz="1400" u="sng" dirty="0">
                <a:latin typeface="Trebuchet MS" panose="020B0603020202020204" pitchFamily="34" charset="0"/>
                <a:ea typeface="Calibri" panose="020F0502020204030204" pitchFamily="34" charset="0"/>
                <a:cs typeface="Times New Roman" panose="02020603050405020304" pitchFamily="18" charset="0"/>
              </a:rPr>
              <a:t>, de către reprezentații SGG, a unor orientări destinate elaborării capitolului „voluntariat</a:t>
            </a:r>
            <a:r>
              <a:rPr lang="ro-RO" sz="1400" dirty="0">
                <a:latin typeface="Trebuchet MS" panose="020B0603020202020204" pitchFamily="34" charset="0"/>
                <a:ea typeface="Calibri" panose="020F0502020204030204" pitchFamily="34" charset="0"/>
                <a:cs typeface="Times New Roman" panose="02020603050405020304" pitchFamily="18" charset="0"/>
              </a:rPr>
              <a:t>” – pentru a fi incluse în strategiile de dezvoltare locale, ca urmare a materialelor înaintate către SGG, de grupul de lucru </a:t>
            </a:r>
            <a:r>
              <a:rPr lang="ro-RO" sz="1400" dirty="0" smtClean="0">
                <a:latin typeface="Trebuchet MS" panose="020B0603020202020204" pitchFamily="34" charset="0"/>
                <a:ea typeface="Calibri" panose="020F0502020204030204" pitchFamily="34" charset="0"/>
                <a:cs typeface="Times New Roman" panose="02020603050405020304" pitchFamily="18" charset="0"/>
              </a:rPr>
              <a:t>desemnat</a:t>
            </a:r>
            <a:endParaRPr lang="en-US" sz="14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51476091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611560" y="2420888"/>
            <a:ext cx="7992888" cy="2736304"/>
          </a:xfrm>
        </p:spPr>
        <p:txBody>
          <a:bodyPr>
            <a:normAutofit/>
          </a:bodyPr>
          <a:lstStyle/>
          <a:p>
            <a:r>
              <a:rPr lang="en-US" b="1" i="1" dirty="0" smtClean="0"/>
              <a:t> </a:t>
            </a:r>
            <a:endParaRPr lang="en-US" b="1" i="1" dirty="0"/>
          </a:p>
        </p:txBody>
      </p:sp>
      <p:pic>
        <p:nvPicPr>
          <p:cNvPr id="4" name="Picture 3" descr="D:\Profiles\Virginia.Stanila\Documents\Untitled-5.pn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 y="260648"/>
            <a:ext cx="3779912" cy="864096"/>
          </a:xfrm>
          <a:prstGeom prst="rect">
            <a:avLst/>
          </a:prstGeom>
          <a:noFill/>
          <a:ln>
            <a:noFill/>
          </a:ln>
        </p:spPr>
      </p:pic>
      <p:pic>
        <p:nvPicPr>
          <p:cNvPr id="7" name="Picture 6"/>
          <p:cNvPicPr>
            <a:picLocks noChangeAspect="1"/>
          </p:cNvPicPr>
          <p:nvPr/>
        </p:nvPicPr>
        <p:blipFill>
          <a:blip r:embed="rId3"/>
          <a:stretch>
            <a:fillRect/>
          </a:stretch>
        </p:blipFill>
        <p:spPr>
          <a:xfrm>
            <a:off x="2699792" y="1124744"/>
            <a:ext cx="6035563" cy="877900"/>
          </a:xfrm>
          <a:prstGeom prst="rect">
            <a:avLst/>
          </a:prstGeom>
        </p:spPr>
      </p:pic>
      <p:sp>
        <p:nvSpPr>
          <p:cNvPr id="10" name="CasetăText 6">
            <a:extLst>
              <a:ext uri="{FF2B5EF4-FFF2-40B4-BE49-F238E27FC236}">
                <a16:creationId xmlns:a16="http://schemas.microsoft.com/office/drawing/2014/main" xmlns="" id="{551415DF-B697-4456-8C1E-884C33FE1D00}"/>
              </a:ext>
            </a:extLst>
          </p:cNvPr>
          <p:cNvSpPr txBox="1"/>
          <p:nvPr/>
        </p:nvSpPr>
        <p:spPr>
          <a:xfrm>
            <a:off x="611560" y="2204864"/>
            <a:ext cx="8177728" cy="2817694"/>
          </a:xfrm>
          <a:prstGeom prst="rect">
            <a:avLst/>
          </a:prstGeom>
          <a:noFill/>
        </p:spPr>
        <p:txBody>
          <a:bodyPr wrap="square">
            <a:spAutoFit/>
          </a:bodyPr>
          <a:lstStyle/>
          <a:p>
            <a:pPr lvl="0" algn="just">
              <a:lnSpc>
                <a:spcPct val="115000"/>
              </a:lnSpc>
              <a:spcAft>
                <a:spcPts val="0"/>
              </a:spcAft>
            </a:pPr>
            <a:r>
              <a:rPr lang="ro-RO" sz="1400" b="1" dirty="0" smtClean="0">
                <a:solidFill>
                  <a:schemeClr val="accent2"/>
                </a:solidFill>
                <a:latin typeface="Trebuchet MS" panose="020B0603020202020204" pitchFamily="34" charset="0"/>
                <a:ea typeface="Calibri" panose="020F0502020204030204" pitchFamily="34" charset="0"/>
                <a:cs typeface="Times New Roman" panose="02020603050405020304" pitchFamily="18" charset="0"/>
              </a:rPr>
              <a:t>Octombrie – noiembrie 2022:</a:t>
            </a:r>
          </a:p>
          <a:p>
            <a:pPr marL="342900" lvl="0" indent="-342900" algn="just">
              <a:lnSpc>
                <a:spcPct val="115000"/>
              </a:lnSpc>
              <a:spcAft>
                <a:spcPts val="0"/>
              </a:spcAft>
              <a:buFont typeface="Symbol" panose="05050102010706020507" pitchFamily="18" charset="2"/>
              <a:buBlip>
                <a:blip r:embed="rId4"/>
              </a:buBlip>
            </a:pPr>
            <a:r>
              <a:rPr lang="ro-RO" sz="1400" u="sng" dirty="0">
                <a:latin typeface="Trebuchet MS" panose="020B0603020202020204" pitchFamily="34" charset="0"/>
                <a:ea typeface="Calibri" panose="020F0502020204030204" pitchFamily="34" charset="0"/>
                <a:cs typeface="Times New Roman" panose="02020603050405020304" pitchFamily="18" charset="0"/>
              </a:rPr>
              <a:t>Elaborarea unor documente cadru - </a:t>
            </a:r>
            <a:r>
              <a:rPr lang="ro-RO" sz="1400" u="sng" dirty="0" err="1">
                <a:latin typeface="Trebuchet MS" panose="020B0603020202020204" pitchFamily="34" charset="0"/>
                <a:ea typeface="Calibri" panose="020F0502020204030204" pitchFamily="34" charset="0"/>
                <a:cs typeface="Times New Roman" panose="02020603050405020304" pitchFamily="18" charset="0"/>
              </a:rPr>
              <a:t>drafturi</a:t>
            </a:r>
            <a:r>
              <a:rPr lang="ro-RO" sz="1400" u="sng" dirty="0">
                <a:latin typeface="Trebuchet MS" panose="020B0603020202020204" pitchFamily="34" charset="0"/>
                <a:ea typeface="Calibri" panose="020F0502020204030204" pitchFamily="34" charset="0"/>
                <a:cs typeface="Times New Roman" panose="02020603050405020304" pitchFamily="18" charset="0"/>
              </a:rPr>
              <a:t> de contract de voluntariat și anexe ale acestuia</a:t>
            </a:r>
            <a:r>
              <a:rPr lang="ro-RO" sz="1400" dirty="0">
                <a:latin typeface="Trebuchet MS" panose="020B0603020202020204" pitchFamily="34" charset="0"/>
                <a:ea typeface="Calibri" panose="020F0502020204030204" pitchFamily="34" charset="0"/>
                <a:cs typeface="Times New Roman" panose="02020603050405020304" pitchFamily="18" charset="0"/>
              </a:rPr>
              <a:t>, realizate în comun: echipa SGG - cu ajutorul organizațiilor promotoare;</a:t>
            </a:r>
            <a:endParaRPr lang="en-GB" sz="1400" dirty="0">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15000"/>
              </a:lnSpc>
              <a:spcAft>
                <a:spcPts val="0"/>
              </a:spcAft>
              <a:buFont typeface="Symbol" panose="05050102010706020507" pitchFamily="18" charset="2"/>
              <a:buBlip>
                <a:blip r:embed="rId4"/>
              </a:buBlip>
            </a:pPr>
            <a:r>
              <a:rPr lang="ro-RO" sz="1400" u="sng" dirty="0">
                <a:latin typeface="Trebuchet MS" panose="020B0603020202020204" pitchFamily="34" charset="0"/>
                <a:ea typeface="Calibri" panose="020F0502020204030204" pitchFamily="34" charset="0"/>
                <a:cs typeface="Times New Roman" panose="02020603050405020304" pitchFamily="18" charset="0"/>
              </a:rPr>
              <a:t>Diseminarea acestora</a:t>
            </a:r>
            <a:r>
              <a:rPr lang="ro-RO" sz="1400" dirty="0">
                <a:latin typeface="Trebuchet MS" panose="020B0603020202020204" pitchFamily="34" charset="0"/>
                <a:ea typeface="Calibri" panose="020F0502020204030204" pitchFamily="34" charset="0"/>
                <a:cs typeface="Times New Roman" panose="02020603050405020304" pitchFamily="18" charset="0"/>
              </a:rPr>
              <a:t> către autoritățile publice/instituții publice </a:t>
            </a:r>
            <a:r>
              <a:rPr lang="ro-RO" sz="1400" dirty="0" smtClean="0">
                <a:latin typeface="Trebuchet MS" panose="020B0603020202020204" pitchFamily="34" charset="0"/>
                <a:ea typeface="Calibri" panose="020F0502020204030204" pitchFamily="34" charset="0"/>
                <a:cs typeface="Times New Roman" panose="02020603050405020304" pitchFamily="18" charset="0"/>
              </a:rPr>
              <a:t>partenere;</a:t>
            </a:r>
            <a:endParaRPr lang="ro-RO" sz="1400" dirty="0" smtClean="0">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15000"/>
              </a:lnSpc>
              <a:spcAft>
                <a:spcPts val="0"/>
              </a:spcAft>
              <a:buFont typeface="Symbol" panose="05050102010706020507" pitchFamily="18" charset="2"/>
              <a:buBlip>
                <a:blip r:embed="rId4"/>
              </a:buBlip>
            </a:pPr>
            <a:r>
              <a:rPr lang="ro-RO" sz="1400" u="sng" dirty="0" smtClean="0">
                <a:latin typeface="Trebuchet MS" panose="020B0603020202020204" pitchFamily="34" charset="0"/>
                <a:ea typeface="Calibri" panose="020F0502020204030204" pitchFamily="34" charset="0"/>
                <a:cs typeface="Times New Roman" panose="02020603050405020304" pitchFamily="18" charset="0"/>
              </a:rPr>
              <a:t>Transmiterea </a:t>
            </a:r>
            <a:r>
              <a:rPr lang="ro-RO" sz="1400" u="sng" dirty="0">
                <a:latin typeface="Trebuchet MS" panose="020B0603020202020204" pitchFamily="34" charset="0"/>
                <a:ea typeface="Calibri" panose="020F0502020204030204" pitchFamily="34" charset="0"/>
                <a:cs typeface="Times New Roman" panose="02020603050405020304" pitchFamily="18" charset="0"/>
              </a:rPr>
              <a:t>către SGG, de către grupul de voluntari,</a:t>
            </a:r>
            <a:r>
              <a:rPr lang="ro-RO" sz="1400" dirty="0">
                <a:latin typeface="Trebuchet MS" panose="020B0603020202020204" pitchFamily="34" charset="0"/>
                <a:ea typeface="Calibri" panose="020F0502020204030204" pitchFamily="34" charset="0"/>
                <a:cs typeface="Times New Roman" panose="02020603050405020304" pitchFamily="18" charset="0"/>
              </a:rPr>
              <a:t> a unui raport final cu privire la numărul de clase de elevi /școli /etc care au beneficiat de sesiunile de informare cu privire la rolul voluntariatului în societate. </a:t>
            </a:r>
            <a:endParaRPr lang="ro-RO" sz="1400" dirty="0" smtClean="0">
              <a:latin typeface="Trebuchet MS" panose="020B0603020202020204" pitchFamily="34" charset="0"/>
              <a:ea typeface="Calibri" panose="020F0502020204030204" pitchFamily="34" charset="0"/>
              <a:cs typeface="Times New Roman" panose="02020603050405020304" pitchFamily="18" charset="0"/>
            </a:endParaRPr>
          </a:p>
          <a:p>
            <a:pPr marL="342900" lvl="0" indent="-342900" algn="just">
              <a:lnSpc>
                <a:spcPct val="115000"/>
              </a:lnSpc>
              <a:spcAft>
                <a:spcPts val="0"/>
              </a:spcAft>
              <a:buFont typeface="Symbol" panose="05050102010706020507" pitchFamily="18" charset="2"/>
              <a:buBlip>
                <a:blip r:embed="rId4"/>
              </a:buBlip>
            </a:pPr>
            <a:r>
              <a:rPr lang="ro-RO" sz="1400" dirty="0" smtClean="0">
                <a:latin typeface="Trebuchet MS" panose="020B0603020202020204" pitchFamily="34" charset="0"/>
                <a:ea typeface="Calibri" panose="020F0502020204030204" pitchFamily="34" charset="0"/>
                <a:cs typeface="Times New Roman" panose="02020603050405020304" pitchFamily="18" charset="0"/>
              </a:rPr>
              <a:t>Alte </a:t>
            </a:r>
            <a:r>
              <a:rPr lang="ro-RO" sz="1400" dirty="0">
                <a:latin typeface="Trebuchet MS" panose="020B0603020202020204" pitchFamily="34" charset="0"/>
                <a:ea typeface="Calibri" panose="020F0502020204030204" pitchFamily="34" charset="0"/>
                <a:cs typeface="Times New Roman" panose="02020603050405020304" pitchFamily="18" charset="0"/>
              </a:rPr>
              <a:t>activități propuse de reprezentanții societății civile, ce vor fi desfășurate la nivel național/regional</a:t>
            </a:r>
            <a:r>
              <a:rPr lang="ro-RO" sz="1400" dirty="0" smtClean="0">
                <a:latin typeface="Trebuchet MS" panose="020B0603020202020204" pitchFamily="34" charset="0"/>
                <a:ea typeface="Calibri" panose="020F0502020204030204" pitchFamily="34" charset="0"/>
                <a:cs typeface="Times New Roman" panose="02020603050405020304" pitchFamily="18" charset="0"/>
              </a:rPr>
              <a:t>.</a:t>
            </a:r>
          </a:p>
          <a:p>
            <a:pPr lvl="0" algn="just">
              <a:lnSpc>
                <a:spcPct val="115000"/>
              </a:lnSpc>
              <a:spcAft>
                <a:spcPts val="0"/>
              </a:spcAft>
            </a:pPr>
            <a:r>
              <a:rPr lang="ro-RO" sz="1400" b="1" dirty="0" smtClean="0">
                <a:solidFill>
                  <a:schemeClr val="accent2"/>
                </a:solidFill>
                <a:latin typeface="Trebuchet MS" panose="020B0603020202020204" pitchFamily="34" charset="0"/>
                <a:ea typeface="Calibri" panose="020F0502020204030204" pitchFamily="34" charset="0"/>
                <a:cs typeface="Times New Roman" panose="02020603050405020304" pitchFamily="18" charset="0"/>
              </a:rPr>
              <a:t>Decembrie 2022: </a:t>
            </a:r>
            <a:r>
              <a:rPr lang="ro-RO" sz="1400" b="1" dirty="0" err="1" smtClean="0">
                <a:solidFill>
                  <a:schemeClr val="accent2"/>
                </a:solidFill>
                <a:latin typeface="Trebuchet MS" panose="020B0603020202020204" pitchFamily="34" charset="0"/>
                <a:ea typeface="Calibri" panose="020F0502020204030204" pitchFamily="34" charset="0"/>
                <a:cs typeface="Times New Roman" panose="02020603050405020304" pitchFamily="18" charset="0"/>
              </a:rPr>
              <a:t>închidera</a:t>
            </a:r>
            <a:r>
              <a:rPr lang="ro-RO" sz="1400" b="1" dirty="0" smtClean="0">
                <a:solidFill>
                  <a:schemeClr val="accent2"/>
                </a:solidFill>
                <a:latin typeface="Trebuchet MS" panose="020B0603020202020204" pitchFamily="34" charset="0"/>
                <a:ea typeface="Calibri" panose="020F0502020204030204" pitchFamily="34" charset="0"/>
                <a:cs typeface="Times New Roman" panose="02020603050405020304" pitchFamily="18" charset="0"/>
              </a:rPr>
              <a:t> programului, prezentarea rezultatelor celei de a III-a Ediții și propuneri/idei/ inițiative pentru continuarea programului în anul 2023</a:t>
            </a:r>
          </a:p>
        </p:txBody>
      </p:sp>
    </p:spTree>
    <p:extLst>
      <p:ext uri="{BB962C8B-B14F-4D97-AF65-F5344CB8AC3E}">
        <p14:creationId xmlns:p14="http://schemas.microsoft.com/office/powerpoint/2010/main" val="41642490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pPr marL="1143000" lvl="4" indent="0" algn="ctr">
              <a:buNone/>
            </a:pPr>
            <a:endParaRPr lang="ro-RO" sz="4000" b="1" dirty="0" smtClean="0">
              <a:solidFill>
                <a:srgbClr val="FF0000"/>
              </a:solidFill>
              <a:latin typeface="Berlin Sans FB Demi" panose="020E0802020502020306" pitchFamily="34" charset="0"/>
            </a:endParaRPr>
          </a:p>
          <a:p>
            <a:pPr marL="1143000" lvl="4" indent="0" algn="ctr">
              <a:buNone/>
            </a:pPr>
            <a:endParaRPr lang="ro-RO" sz="4000" b="1" dirty="0">
              <a:solidFill>
                <a:srgbClr val="FF0000"/>
              </a:solidFill>
              <a:latin typeface="Berlin Sans FB Demi" panose="020E0802020502020306" pitchFamily="34" charset="0"/>
            </a:endParaRPr>
          </a:p>
          <a:p>
            <a:pPr marL="1143000" lvl="4" indent="0" algn="ctr">
              <a:buNone/>
            </a:pPr>
            <a:r>
              <a:rPr lang="ro-RO" sz="4000" b="1" dirty="0" smtClean="0">
                <a:solidFill>
                  <a:srgbClr val="FF0000"/>
                </a:solidFill>
                <a:latin typeface="Berlin Sans FB Demi" panose="020E0802020502020306" pitchFamily="34" charset="0"/>
              </a:rPr>
              <a:t>Vă mulțumim </a:t>
            </a:r>
          </a:p>
          <a:p>
            <a:pPr marL="1143000" lvl="4" indent="0" algn="ctr">
              <a:buNone/>
            </a:pPr>
            <a:r>
              <a:rPr lang="ro-RO" sz="4000" b="1" dirty="0" smtClean="0">
                <a:solidFill>
                  <a:srgbClr val="FF0000"/>
                </a:solidFill>
                <a:latin typeface="Berlin Sans FB Demi" panose="020E0802020502020306" pitchFamily="34" charset="0"/>
              </a:rPr>
              <a:t>Și</a:t>
            </a:r>
          </a:p>
          <a:p>
            <a:pPr marL="1143000" lvl="4" indent="0" algn="ctr">
              <a:buNone/>
            </a:pPr>
            <a:r>
              <a:rPr lang="ro-RO" sz="4000" b="1" dirty="0" smtClean="0">
                <a:solidFill>
                  <a:srgbClr val="FF0000"/>
                </a:solidFill>
                <a:latin typeface="Berlin Sans FB Demi" panose="020E0802020502020306" pitchFamily="34" charset="0"/>
              </a:rPr>
              <a:t> dăm start dezbaterilor pentru definitivarea programului!</a:t>
            </a:r>
            <a:endParaRPr lang="en-GB" sz="4000" b="1" dirty="0">
              <a:solidFill>
                <a:srgbClr val="FF0000"/>
              </a:solidFill>
              <a:latin typeface="Berlin Sans FB Demi" panose="020E0802020502020306" pitchFamily="34" charset="0"/>
            </a:endParaRPr>
          </a:p>
        </p:txBody>
      </p:sp>
    </p:spTree>
    <p:extLst>
      <p:ext uri="{BB962C8B-B14F-4D97-AF65-F5344CB8AC3E}">
        <p14:creationId xmlns:p14="http://schemas.microsoft.com/office/powerpoint/2010/main" val="3556958238"/>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774</TotalTime>
  <Words>541</Words>
  <Application>Microsoft Office PowerPoint</Application>
  <PresentationFormat>On-screen Show (4:3)</PresentationFormat>
  <Paragraphs>67</Paragraphs>
  <Slides>9</Slides>
  <Notes>0</Notes>
  <HiddenSlides>0</HiddenSlides>
  <MMClips>0</MMClips>
  <ScaleCrop>false</ScaleCrop>
  <HeadingPairs>
    <vt:vector size="6" baseType="variant">
      <vt:variant>
        <vt:lpstr>Fonts Used</vt:lpstr>
      </vt:variant>
      <vt:variant>
        <vt:i4>11</vt:i4>
      </vt:variant>
      <vt:variant>
        <vt:lpstr>Theme</vt:lpstr>
      </vt:variant>
      <vt:variant>
        <vt:i4>1</vt:i4>
      </vt:variant>
      <vt:variant>
        <vt:lpstr>Slide Titles</vt:lpstr>
      </vt:variant>
      <vt:variant>
        <vt:i4>9</vt:i4>
      </vt:variant>
    </vt:vector>
  </HeadingPairs>
  <TitlesOfParts>
    <vt:vector size="21" baseType="lpstr">
      <vt:lpstr>Arial</vt:lpstr>
      <vt:lpstr>Arial Black</vt:lpstr>
      <vt:lpstr>Berlin Sans FB Demi</vt:lpstr>
      <vt:lpstr>Calibri</vt:lpstr>
      <vt:lpstr>Lucida Sans Unicode</vt:lpstr>
      <vt:lpstr>Symbol</vt:lpstr>
      <vt:lpstr>Times New Roman</vt:lpstr>
      <vt:lpstr>Trebuchet MS</vt:lpstr>
      <vt:lpstr>Verdana</vt:lpstr>
      <vt:lpstr>Wingdings 2</vt:lpstr>
      <vt:lpstr>Wingdings 3</vt:lpstr>
      <vt:lpstr>Concourse</vt:lpstr>
      <vt:lpstr>Programului Promotorii Voluntariatului în România Ediția a III-a 2022 https://sgg.gov.ro/new/programul-promotorii-voluntariatului-in-romania  </vt:lpstr>
      <vt:lpstr>Programului Promotorii Voluntariatului în România Ediția a III-a 2022 https://sgg.gov.ro/new/programul-promotorii-voluntariatului-in-romania  </vt:lpstr>
      <vt:lpstr>PowerPoint Presentation</vt:lpstr>
      <vt:lpstr>               Programului Promotorii Voluntariatului în România Ediția a IIi-a 2022 https://sgg.gov.ro/new/programul-promotorii-voluntariatului-in-romania</vt:lpstr>
      <vt:lpstr>PowerPoint Presentation</vt:lpstr>
      <vt:lpstr>Programului Promotorii Voluntariatului în România Ediția a III-a 2022 https://sgg.gov.ro/new/programul-promotorii-voluntariatului-in-romania  </vt:lpstr>
      <vt:lpstr>PowerPoint Presentation</vt:lpstr>
      <vt:lpstr>PowerPoint Presentation</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Programul Promotorii Voluntariatului în România</dc:title>
  <dc:creator>Admin</dc:creator>
  <cp:lastModifiedBy>Corina Tara</cp:lastModifiedBy>
  <cp:revision>64</cp:revision>
  <dcterms:created xsi:type="dcterms:W3CDTF">2020-07-08T09:24:27Z</dcterms:created>
  <dcterms:modified xsi:type="dcterms:W3CDTF">2022-03-23T07:45:00Z</dcterms:modified>
</cp:coreProperties>
</file>